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5.png" ContentType="image/png"/>
  <Override PartName="/ppt/media/image10.png" ContentType="image/png"/>
  <Override PartName="/ppt/media/image11.png" ContentType="image/png"/>
  <Override PartName="/ppt/media/image19.jpeg" ContentType="image/jpeg"/>
  <Override PartName="/ppt/media/image18.jpeg" ContentType="image/jpeg"/>
  <Override PartName="/ppt/media/image17.jpeg" ContentType="image/jpeg"/>
  <Override PartName="/ppt/media/image14.jpeg" ContentType="image/jpeg"/>
  <Override PartName="/ppt/media/image13.jpeg" ContentType="image/jpeg"/>
  <Override PartName="/ppt/media/image12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ru-RU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 hidden="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3"/>
          <p:cNvSpPr/>
          <p:nvPr/>
        </p:nvSpPr>
        <p:spPr>
          <a:xfrm>
            <a:off x="1062000" y="16585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4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PlaceHolder 5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ru-RU" sz="4400" spc="-1" strike="noStrike"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latin typeface="Arial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latin typeface="Arial"/>
              </a:rPr>
              <a:t>Второй уровень структуры</a:t>
            </a:r>
            <a:endParaRPr b="0" lang="ru-RU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latin typeface="Arial"/>
              </a:rPr>
              <a:t>Третий уровень структуры</a:t>
            </a:r>
            <a:endParaRPr b="0" lang="ru-RU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latin typeface="Arial"/>
              </a:rPr>
              <a:t>Четвёртый уровень структуры</a:t>
            </a:r>
            <a:endParaRPr b="0" lang="ru-RU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Пятый уровень структуры</a:t>
            </a:r>
            <a:endParaRPr b="0" lang="ru-RU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Шестой уровень структуры</a:t>
            </a:r>
            <a:endParaRPr b="0" lang="ru-RU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latin typeface="Arial"/>
              </a:rPr>
              <a:t>Седьмой уровень структуры</a:t>
            </a:r>
            <a:endParaRPr b="0" lang="ru-RU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"/>
          <p:cNvGrpSpPr/>
          <p:nvPr/>
        </p:nvGrpSpPr>
        <p:grpSpPr>
          <a:xfrm>
            <a:off x="0" y="0"/>
            <a:ext cx="18287280" cy="10286280"/>
            <a:chOff x="0" y="0"/>
            <a:chExt cx="18287280" cy="10286280"/>
          </a:xfrm>
        </p:grpSpPr>
        <p:pic>
          <p:nvPicPr>
            <p:cNvPr id="12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8287280" cy="10286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22" name="CustomShape 2"/>
            <p:cNvSpPr/>
            <p:nvPr/>
          </p:nvSpPr>
          <p:spPr>
            <a:xfrm>
              <a:off x="1028880" y="478440"/>
              <a:ext cx="8743320" cy="8771760"/>
            </a:xfrm>
            <a:custGeom>
              <a:avLst/>
              <a:gdLst/>
              <a:ahLst/>
              <a:rect l="l" t="t" r="r" b="b"/>
              <a:pathLst>
                <a:path w="8743950" h="8772525">
                  <a:moveTo>
                    <a:pt x="8743949" y="8772524"/>
                  </a:moveTo>
                  <a:lnTo>
                    <a:pt x="0" y="8772524"/>
                  </a:lnTo>
                  <a:lnTo>
                    <a:pt x="0" y="0"/>
                  </a:lnTo>
                  <a:lnTo>
                    <a:pt x="8743949" y="0"/>
                  </a:lnTo>
                  <a:lnTo>
                    <a:pt x="8743949" y="8772524"/>
                  </a:lnTo>
                  <a:close/>
                </a:path>
              </a:pathLst>
            </a:custGeom>
            <a:solidFill>
              <a:srgbClr val="b4c181">
                <a:alpha val="9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CustomShape 3"/>
            <p:cNvSpPr/>
            <p:nvPr/>
          </p:nvSpPr>
          <p:spPr>
            <a:xfrm>
              <a:off x="16786080" y="1033200"/>
              <a:ext cx="475560" cy="475560"/>
            </a:xfrm>
            <a:custGeom>
              <a:avLst/>
              <a:gdLst/>
              <a:ahLst/>
              <a:rect l="l" t="t" r="r" b="b"/>
              <a:pathLst>
                <a:path w="476250" h="476250">
                  <a:moveTo>
                    <a:pt x="476249" y="476249"/>
                  </a:moveTo>
                  <a:lnTo>
                    <a:pt x="0" y="476249"/>
                  </a:lnTo>
                  <a:lnTo>
                    <a:pt x="0" y="0"/>
                  </a:lnTo>
                  <a:lnTo>
                    <a:pt x="476249" y="0"/>
                  </a:lnTo>
                  <a:lnTo>
                    <a:pt x="476249" y="476249"/>
                  </a:lnTo>
                  <a:close/>
                </a:path>
              </a:pathLst>
            </a:custGeom>
            <a:solidFill>
              <a:srgbClr val="b4c18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4" name="CustomShape 4"/>
          <p:cNvSpPr/>
          <p:nvPr/>
        </p:nvSpPr>
        <p:spPr>
          <a:xfrm>
            <a:off x="1152000" y="4968000"/>
            <a:ext cx="8620200" cy="390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3520" bIns="0"/>
          <a:p>
            <a:pPr marL="12600" algn="just">
              <a:lnSpc>
                <a:spcPts val="6211"/>
              </a:lnSpc>
              <a:spcBef>
                <a:spcPts val="1366"/>
              </a:spcBef>
            </a:pPr>
            <a:r>
              <a:rPr b="0" lang="ru-RU" sz="6200" spc="304" strike="noStrike">
                <a:solidFill>
                  <a:srgbClr val="f6f7f2"/>
                </a:solidFill>
                <a:latin typeface="Microsoft Sans Serif"/>
              </a:rPr>
              <a:t>РАСПОЗНАВАНИЕ </a:t>
            </a:r>
            <a:r>
              <a:rPr b="0" lang="ru-RU" sz="6200" spc="-1631" strike="noStrike">
                <a:solidFill>
                  <a:srgbClr val="f6f7f2"/>
                </a:solidFill>
                <a:latin typeface="Microsoft Sans Serif"/>
              </a:rPr>
              <a:t> </a:t>
            </a:r>
            <a:r>
              <a:rPr b="0" lang="ru-RU" sz="6200" spc="800" strike="noStrike">
                <a:solidFill>
                  <a:srgbClr val="f6f7f2"/>
                </a:solidFill>
                <a:latin typeface="Microsoft Sans Serif"/>
              </a:rPr>
              <a:t>А</a:t>
            </a:r>
            <a:r>
              <a:rPr b="0" lang="ru-RU" sz="6200" spc="-154" strike="noStrike">
                <a:solidFill>
                  <a:srgbClr val="f6f7f2"/>
                </a:solidFill>
                <a:latin typeface="Microsoft Sans Serif"/>
              </a:rPr>
              <a:t>В</a:t>
            </a:r>
            <a:r>
              <a:rPr b="0" lang="ru-RU" sz="6200" spc="-769" strike="noStrike">
                <a:solidFill>
                  <a:srgbClr val="f6f7f2"/>
                </a:solidFill>
                <a:latin typeface="Microsoft Sans Serif"/>
              </a:rPr>
              <a:t>Т</a:t>
            </a:r>
            <a:r>
              <a:rPr b="0" lang="ru-RU" sz="6200" spc="775" strike="noStrike">
                <a:solidFill>
                  <a:srgbClr val="f6f7f2"/>
                </a:solidFill>
                <a:latin typeface="Microsoft Sans Serif"/>
              </a:rPr>
              <a:t>О</a:t>
            </a:r>
            <a:r>
              <a:rPr b="0" lang="ru-RU" sz="6200" spc="786" strike="noStrike">
                <a:solidFill>
                  <a:srgbClr val="f6f7f2"/>
                </a:solidFill>
                <a:latin typeface="Microsoft Sans Serif"/>
              </a:rPr>
              <a:t>М</a:t>
            </a:r>
            <a:r>
              <a:rPr b="0" lang="ru-RU" sz="6200" spc="775" strike="noStrike">
                <a:solidFill>
                  <a:srgbClr val="f6f7f2"/>
                </a:solidFill>
                <a:latin typeface="Microsoft Sans Serif"/>
              </a:rPr>
              <a:t>О</a:t>
            </a:r>
            <a:r>
              <a:rPr b="0" lang="ru-RU" sz="6200" spc="-131" strike="noStrike">
                <a:solidFill>
                  <a:srgbClr val="f6f7f2"/>
                </a:solidFill>
                <a:latin typeface="Microsoft Sans Serif"/>
              </a:rPr>
              <a:t>Б</a:t>
            </a:r>
            <a:r>
              <a:rPr b="0" lang="ru-RU" sz="6200" spc="426" strike="noStrike">
                <a:solidFill>
                  <a:srgbClr val="f6f7f2"/>
                </a:solidFill>
                <a:latin typeface="Microsoft Sans Serif"/>
              </a:rPr>
              <a:t>И</a:t>
            </a:r>
            <a:r>
              <a:rPr b="0" lang="ru-RU" sz="6200" spc="321" strike="noStrike">
                <a:solidFill>
                  <a:srgbClr val="f6f7f2"/>
                </a:solidFill>
                <a:latin typeface="Microsoft Sans Serif"/>
              </a:rPr>
              <a:t>Л</a:t>
            </a:r>
            <a:r>
              <a:rPr b="0" lang="ru-RU" sz="6200" spc="-131" strike="noStrike">
                <a:solidFill>
                  <a:srgbClr val="f6f7f2"/>
                </a:solidFill>
                <a:latin typeface="Microsoft Sans Serif"/>
              </a:rPr>
              <a:t>Ь</a:t>
            </a:r>
            <a:r>
              <a:rPr b="0" lang="ru-RU" sz="6200" spc="120" strike="noStrike">
                <a:solidFill>
                  <a:srgbClr val="f6f7f2"/>
                </a:solidFill>
                <a:latin typeface="Microsoft Sans Serif"/>
              </a:rPr>
              <a:t>Н</a:t>
            </a:r>
            <a:r>
              <a:rPr b="0" lang="ru-RU" sz="6200" spc="-154" strike="noStrike">
                <a:solidFill>
                  <a:srgbClr val="f6f7f2"/>
                </a:solidFill>
                <a:latin typeface="Microsoft Sans Serif"/>
              </a:rPr>
              <a:t>Ы</a:t>
            </a:r>
            <a:r>
              <a:rPr b="0" lang="ru-RU" sz="6200" spc="-1" strike="noStrike">
                <a:solidFill>
                  <a:srgbClr val="f6f7f2"/>
                </a:solidFill>
                <a:latin typeface="Microsoft Sans Serif"/>
              </a:rPr>
              <a:t>Х  </a:t>
            </a:r>
            <a:r>
              <a:rPr b="0" lang="ru-RU" sz="6200" spc="151" strike="noStrike">
                <a:solidFill>
                  <a:srgbClr val="f6f7f2"/>
                </a:solidFill>
                <a:latin typeface="Microsoft Sans Serif"/>
              </a:rPr>
              <a:t>НОМЕРОВ</a:t>
            </a:r>
            <a:endParaRPr b="0" lang="ru-RU" sz="62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1358640" y="4546080"/>
            <a:ext cx="1587240" cy="212760"/>
          </a:xfrm>
          <a:custGeom>
            <a:avLst/>
            <a:gdLst/>
            <a:ahLst/>
            <a:rect l="l" t="t" r="r" b="b"/>
            <a:pathLst>
              <a:path w="1588135" h="213360">
                <a:moveTo>
                  <a:pt x="1587532" y="213091"/>
                </a:moveTo>
                <a:lnTo>
                  <a:pt x="0" y="213091"/>
                </a:lnTo>
                <a:lnTo>
                  <a:pt x="0" y="0"/>
                </a:lnTo>
                <a:lnTo>
                  <a:pt x="1587532" y="0"/>
                </a:lnTo>
                <a:lnTo>
                  <a:pt x="1587532" y="213091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62000" y="16585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object 4" descr=""/>
          <p:cNvPicPr/>
          <p:nvPr/>
        </p:nvPicPr>
        <p:blipFill>
          <a:blip r:embed="rId1"/>
          <a:stretch/>
        </p:blipFill>
        <p:spPr>
          <a:xfrm>
            <a:off x="9668520" y="4545360"/>
            <a:ext cx="7152480" cy="331380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2490480" y="514800"/>
            <a:ext cx="1266444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145" strike="noStrike">
                <a:solidFill>
                  <a:srgbClr val="b4c181"/>
                </a:solidFill>
                <a:latin typeface="Microsoft Sans Serif"/>
              </a:rPr>
              <a:t>ГЛАВА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49" strike="noStrike">
                <a:solidFill>
                  <a:srgbClr val="b4c181"/>
                </a:solidFill>
                <a:latin typeface="Microsoft Sans Serif"/>
              </a:rPr>
              <a:t>4.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114" strike="noStrike">
                <a:solidFill>
                  <a:srgbClr val="b4c181"/>
                </a:solidFill>
                <a:latin typeface="Microsoft Sans Serif"/>
              </a:rPr>
              <a:t>РАСПОЗНАВАНИЕ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29" strike="noStrike">
                <a:solidFill>
                  <a:srgbClr val="b4c181"/>
                </a:solidFill>
                <a:latin typeface="Microsoft Sans Serif"/>
              </a:rPr>
              <a:t>СИМВОЛОВ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89" name="object 6" descr=""/>
          <p:cNvPicPr/>
          <p:nvPr/>
        </p:nvPicPr>
        <p:blipFill>
          <a:blip r:embed="rId2"/>
          <a:stretch/>
        </p:blipFill>
        <p:spPr>
          <a:xfrm>
            <a:off x="1692720" y="3667680"/>
            <a:ext cx="123480" cy="123480"/>
          </a:xfrm>
          <a:prstGeom prst="rect">
            <a:avLst/>
          </a:prstGeom>
          <a:ln>
            <a:noFill/>
          </a:ln>
        </p:spPr>
      </p:pic>
      <p:pic>
        <p:nvPicPr>
          <p:cNvPr id="190" name="object 7" descr=""/>
          <p:cNvPicPr/>
          <p:nvPr/>
        </p:nvPicPr>
        <p:blipFill>
          <a:blip r:embed="rId3"/>
          <a:stretch/>
        </p:blipFill>
        <p:spPr>
          <a:xfrm>
            <a:off x="1692720" y="4155120"/>
            <a:ext cx="123480" cy="123480"/>
          </a:xfrm>
          <a:prstGeom prst="rect">
            <a:avLst/>
          </a:prstGeom>
          <a:ln>
            <a:noFill/>
          </a:ln>
        </p:spPr>
      </p:pic>
      <p:pic>
        <p:nvPicPr>
          <p:cNvPr id="191" name="object 8" descr=""/>
          <p:cNvPicPr/>
          <p:nvPr/>
        </p:nvPicPr>
        <p:blipFill>
          <a:blip r:embed="rId4"/>
          <a:stretch/>
        </p:blipFill>
        <p:spPr>
          <a:xfrm>
            <a:off x="1692720" y="4651560"/>
            <a:ext cx="123480" cy="123480"/>
          </a:xfrm>
          <a:prstGeom prst="rect">
            <a:avLst/>
          </a:prstGeom>
          <a:ln>
            <a:noFill/>
          </a:ln>
        </p:spPr>
      </p:pic>
      <p:sp>
        <p:nvSpPr>
          <p:cNvPr id="192" name="CustomShape 4"/>
          <p:cNvSpPr/>
          <p:nvPr/>
        </p:nvSpPr>
        <p:spPr>
          <a:xfrm>
            <a:off x="1431720" y="2931480"/>
            <a:ext cx="10159920" cy="19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574560" indent="-561960">
              <a:lnSpc>
                <a:spcPct val="125000"/>
              </a:lnSpc>
              <a:spcBef>
                <a:spcPts val="96"/>
              </a:spcBef>
            </a:pPr>
            <a:r>
              <a:rPr b="0" lang="ru-RU" sz="25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Наиболее</a:t>
            </a:r>
            <a:r>
              <a:rPr b="0" lang="ru-RU" sz="25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5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распространенные</a:t>
            </a:r>
            <a:r>
              <a:rPr b="0" lang="ru-RU" sz="2550" spc="1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550" spc="41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методы: </a:t>
            </a:r>
            <a:r>
              <a:rPr b="0" lang="ru-RU" sz="2550" spc="-66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endParaRPr b="0" lang="ru-RU" sz="2550" spc="-1" strike="noStrike">
              <a:latin typeface="Arial"/>
            </a:endParaRPr>
          </a:p>
          <a:p>
            <a:pPr marL="574560" indent="-561960">
              <a:lnSpc>
                <a:spcPct val="125000"/>
              </a:lnSpc>
              <a:spcBef>
                <a:spcPts val="96"/>
              </a:spcBef>
            </a:pPr>
            <a:r>
              <a:rPr b="0" lang="ru-RU" sz="2550" spc="-661" strike="noStrike">
                <a:solidFill>
                  <a:srgbClr val="b4c181"/>
                </a:solidFill>
                <a:latin typeface="Microsoft Sans Serif"/>
                <a:ea typeface="DejaVu Sans"/>
              </a:rPr>
              <a:t>	</a:t>
            </a:r>
            <a:r>
              <a:rPr b="0" lang="ru-RU" sz="2550" spc="92" strike="noStrike">
                <a:solidFill>
                  <a:srgbClr val="b4c181"/>
                </a:solidFill>
                <a:latin typeface="Microsoft Sans Serif"/>
                <a:ea typeface="DejaVu Sans"/>
              </a:rPr>
              <a:t>шаблонный</a:t>
            </a:r>
            <a:endParaRPr b="0" lang="ru-RU" sz="2550" spc="-1" strike="noStrike">
              <a:latin typeface="Arial"/>
            </a:endParaRPr>
          </a:p>
          <a:p>
            <a:pPr marL="574560" indent="-561960">
              <a:lnSpc>
                <a:spcPts val="3909"/>
              </a:lnSpc>
              <a:spcBef>
                <a:spcPts val="31"/>
              </a:spcBef>
            </a:pPr>
            <a:r>
              <a:rPr b="0" lang="ru-RU" sz="2550" spc="66" strike="noStrike">
                <a:solidFill>
                  <a:srgbClr val="b4c181"/>
                </a:solidFill>
                <a:latin typeface="Microsoft Sans Serif"/>
                <a:ea typeface="DejaVu Sans"/>
              </a:rPr>
              <a:t>	</a:t>
            </a:r>
            <a:r>
              <a:rPr b="0" lang="ru-RU" sz="2550" spc="66" strike="noStrike">
                <a:solidFill>
                  <a:srgbClr val="b4c181"/>
                </a:solidFill>
                <a:latin typeface="Microsoft Sans Serif"/>
                <a:ea typeface="DejaVu Sans"/>
              </a:rPr>
              <a:t>структурный </a:t>
            </a:r>
            <a:r>
              <a:rPr b="0" lang="ru-RU" sz="2550" spc="6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endParaRPr b="0" lang="ru-RU" sz="2550" spc="-1" strike="noStrike">
              <a:latin typeface="Arial"/>
            </a:endParaRPr>
          </a:p>
          <a:p>
            <a:pPr marL="574560" indent="-561960">
              <a:lnSpc>
                <a:spcPts val="3909"/>
              </a:lnSpc>
              <a:spcBef>
                <a:spcPts val="31"/>
              </a:spcBef>
            </a:pPr>
            <a:r>
              <a:rPr b="0" lang="ru-RU" sz="2550" spc="69" strike="noStrike">
                <a:solidFill>
                  <a:srgbClr val="b4c181"/>
                </a:solidFill>
                <a:latin typeface="Microsoft Sans Serif"/>
                <a:ea typeface="DejaVu Sans"/>
              </a:rPr>
              <a:t>	</a:t>
            </a:r>
            <a:r>
              <a:rPr b="0" lang="ru-RU" sz="2550" spc="1" strike="noStrike">
                <a:solidFill>
                  <a:srgbClr val="b4c181"/>
                </a:solidFill>
                <a:latin typeface="Microsoft Sans Serif"/>
                <a:ea typeface="DejaVu Sans"/>
              </a:rPr>
              <a:t>п</a:t>
            </a:r>
            <a:r>
              <a:rPr b="0" lang="ru-RU" sz="2550" spc="344" strike="noStrike">
                <a:solidFill>
                  <a:srgbClr val="b4c181"/>
                </a:solidFill>
                <a:latin typeface="Microsoft Sans Serif"/>
                <a:ea typeface="DejaVu Sans"/>
              </a:rPr>
              <a:t>р</a:t>
            </a:r>
            <a:r>
              <a:rPr b="0" lang="ru-RU" sz="2550" spc="145" strike="noStrike">
                <a:solidFill>
                  <a:srgbClr val="b4c181"/>
                </a:solidFill>
                <a:latin typeface="Microsoft Sans Serif"/>
                <a:ea typeface="DejaVu Sans"/>
              </a:rPr>
              <a:t>и</a:t>
            </a:r>
            <a:r>
              <a:rPr b="0" lang="ru-RU" sz="2550" spc="-86" strike="noStrike">
                <a:solidFill>
                  <a:srgbClr val="b4c181"/>
                </a:solidFill>
                <a:latin typeface="Microsoft Sans Serif"/>
                <a:ea typeface="DejaVu Sans"/>
              </a:rPr>
              <a:t>з</a:t>
            </a:r>
            <a:r>
              <a:rPr b="0" lang="ru-RU" sz="2550" spc="-7" strike="noStrike">
                <a:solidFill>
                  <a:srgbClr val="b4c181"/>
                </a:solidFill>
                <a:latin typeface="Microsoft Sans Serif"/>
                <a:ea typeface="DejaVu Sans"/>
              </a:rPr>
              <a:t>н</a:t>
            </a:r>
            <a:r>
              <a:rPr b="0" lang="ru-RU" sz="2550" spc="350" strike="noStrike">
                <a:solidFill>
                  <a:srgbClr val="b4c181"/>
                </a:solidFill>
                <a:latin typeface="Microsoft Sans Serif"/>
                <a:ea typeface="DejaVu Sans"/>
              </a:rPr>
              <a:t>а</a:t>
            </a:r>
            <a:r>
              <a:rPr b="0" lang="ru-RU" sz="2550" spc="-35" strike="noStrike">
                <a:solidFill>
                  <a:srgbClr val="b4c181"/>
                </a:solidFill>
                <a:latin typeface="Microsoft Sans Serif"/>
                <a:ea typeface="DejaVu Sans"/>
              </a:rPr>
              <a:t>к</a:t>
            </a:r>
            <a:r>
              <a:rPr b="0" lang="ru-RU" sz="2550" spc="276" strike="noStrike">
                <a:solidFill>
                  <a:srgbClr val="b4c181"/>
                </a:solidFill>
                <a:latin typeface="Microsoft Sans Serif"/>
                <a:ea typeface="DejaVu Sans"/>
              </a:rPr>
              <a:t>о</a:t>
            </a:r>
            <a:r>
              <a:rPr b="0" lang="ru-RU" sz="2550" spc="-126" strike="noStrike">
                <a:solidFill>
                  <a:srgbClr val="b4c181"/>
                </a:solidFill>
                <a:latin typeface="Microsoft Sans Serif"/>
                <a:ea typeface="DejaVu Sans"/>
              </a:rPr>
              <a:t>в</a:t>
            </a:r>
            <a:r>
              <a:rPr b="0" lang="ru-RU" sz="2550" spc="-216" strike="noStrike">
                <a:solidFill>
                  <a:srgbClr val="b4c181"/>
                </a:solidFill>
                <a:latin typeface="Microsoft Sans Serif"/>
                <a:ea typeface="DejaVu Sans"/>
              </a:rPr>
              <a:t>ы</a:t>
            </a:r>
            <a:r>
              <a:rPr b="0" lang="ru-RU" sz="2550" spc="151" strike="noStrike">
                <a:solidFill>
                  <a:srgbClr val="b4c181"/>
                </a:solidFill>
                <a:latin typeface="Microsoft Sans Serif"/>
                <a:ea typeface="DejaVu Sans"/>
              </a:rPr>
              <a:t>й</a:t>
            </a:r>
            <a:endParaRPr b="0" lang="ru-RU" sz="255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11170800" y="8339040"/>
            <a:ext cx="39128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</a:t>
            </a:r>
            <a:r>
              <a:rPr b="0" lang="ru-RU" sz="23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6.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49" strike="noStrike">
                <a:solidFill>
                  <a:srgbClr val="b4c181"/>
                </a:solidFill>
                <a:latin typeface="Microsoft Sans Serif"/>
                <a:ea typeface="DejaVu Sans"/>
              </a:rPr>
              <a:t>Структурный</a:t>
            </a:r>
            <a:r>
              <a:rPr b="0" lang="ru-RU" sz="23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4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</a:t>
            </a:r>
            <a:endParaRPr b="0" lang="ru-RU" sz="235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0" y="0"/>
            <a:ext cx="18287280" cy="10286280"/>
          </a:xfrm>
          <a:custGeom>
            <a:avLst/>
            <a:gdLst/>
            <a:ah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7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1477080" y="3528000"/>
            <a:ext cx="14938560" cy="21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 algn="ctr">
              <a:lnSpc>
                <a:spcPct val="100000"/>
              </a:lnSpc>
              <a:spcBef>
                <a:spcPts val="119"/>
              </a:spcBef>
            </a:pPr>
            <a:r>
              <a:rPr b="1" lang="ru-RU" sz="7150" spc="1750" strike="noStrike">
                <a:solidFill>
                  <a:srgbClr val="b4c181"/>
                </a:solidFill>
                <a:latin typeface="Microsoft Sans Serif"/>
              </a:rPr>
              <a:t>Спасибо</a:t>
            </a:r>
            <a:r>
              <a:rPr b="1" lang="ru-RU" sz="7150" spc="579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7150" spc="1339" strike="noStrike">
                <a:solidFill>
                  <a:srgbClr val="b4c181"/>
                </a:solidFill>
                <a:latin typeface="Microsoft Sans Serif"/>
              </a:rPr>
              <a:t>за</a:t>
            </a:r>
            <a:r>
              <a:rPr b="1" lang="ru-RU" sz="7150" spc="585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7150" spc="1370" strike="noStrike">
                <a:solidFill>
                  <a:srgbClr val="b4c181"/>
                </a:solidFill>
                <a:latin typeface="Microsoft Sans Serif"/>
              </a:rPr>
              <a:t>внимание!</a:t>
            </a:r>
            <a:endParaRPr b="0" lang="ru-RU" sz="715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849240" y="1689840"/>
            <a:ext cx="584640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5150" spc="60" strike="noStrike">
                <a:solidFill>
                  <a:srgbClr val="b4c181"/>
                </a:solidFill>
                <a:latin typeface="Microsoft Sans Serif"/>
              </a:rPr>
              <a:t>ОГЛАВЛЕНИЕ</a:t>
            </a:r>
            <a:endParaRPr b="0" lang="ru-RU" sz="5150" spc="-1" strike="noStrike">
              <a:latin typeface="Arial"/>
            </a:endParaRPr>
          </a:p>
        </p:txBody>
      </p:sp>
      <p:pic>
        <p:nvPicPr>
          <p:cNvPr id="127" name="object 3" descr=""/>
          <p:cNvPicPr/>
          <p:nvPr/>
        </p:nvPicPr>
        <p:blipFill>
          <a:blip r:embed="rId1"/>
          <a:stretch/>
        </p:blipFill>
        <p:spPr>
          <a:xfrm>
            <a:off x="1128600" y="5599440"/>
            <a:ext cx="132480" cy="132480"/>
          </a:xfrm>
          <a:prstGeom prst="rect">
            <a:avLst/>
          </a:prstGeom>
          <a:ln>
            <a:noFill/>
          </a:ln>
        </p:spPr>
      </p:pic>
      <p:pic>
        <p:nvPicPr>
          <p:cNvPr id="128" name="object 4" descr=""/>
          <p:cNvPicPr/>
          <p:nvPr/>
        </p:nvPicPr>
        <p:blipFill>
          <a:blip r:embed="rId2"/>
          <a:stretch/>
        </p:blipFill>
        <p:spPr>
          <a:xfrm>
            <a:off x="1128600" y="6123240"/>
            <a:ext cx="132480" cy="132480"/>
          </a:xfrm>
          <a:prstGeom prst="rect">
            <a:avLst/>
          </a:prstGeom>
          <a:ln>
            <a:noFill/>
          </a:ln>
        </p:spPr>
      </p:pic>
      <p:pic>
        <p:nvPicPr>
          <p:cNvPr id="129" name="object 5" descr=""/>
          <p:cNvPicPr/>
          <p:nvPr/>
        </p:nvPicPr>
        <p:blipFill>
          <a:blip r:embed="rId3"/>
          <a:stretch/>
        </p:blipFill>
        <p:spPr>
          <a:xfrm>
            <a:off x="1128600" y="6656400"/>
            <a:ext cx="132480" cy="132480"/>
          </a:xfrm>
          <a:prstGeom prst="rect">
            <a:avLst/>
          </a:prstGeom>
          <a:ln>
            <a:noFill/>
          </a:ln>
        </p:spPr>
      </p:pic>
      <p:pic>
        <p:nvPicPr>
          <p:cNvPr id="130" name="object 6" descr=""/>
          <p:cNvPicPr/>
          <p:nvPr/>
        </p:nvPicPr>
        <p:blipFill>
          <a:blip r:embed="rId4"/>
          <a:stretch/>
        </p:blipFill>
        <p:spPr>
          <a:xfrm>
            <a:off x="1128600" y="7189920"/>
            <a:ext cx="132480" cy="13248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453680" y="5333040"/>
            <a:ext cx="8481960" cy="21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760" bIns="0"/>
          <a:p>
            <a:pPr marL="12600">
              <a:lnSpc>
                <a:spcPct val="126000"/>
              </a:lnSpc>
              <a:spcBef>
                <a:spcPts val="45"/>
              </a:spcBef>
            </a:pPr>
            <a:r>
              <a:rPr b="0" lang="ru-RU" sz="2750" spc="120" strike="noStrike">
                <a:solidFill>
                  <a:srgbClr val="5c6f1f"/>
                </a:solidFill>
                <a:latin typeface="Microsoft Sans Serif"/>
                <a:ea typeface="DejaVu Sans"/>
              </a:rPr>
              <a:t>Детектирование</a:t>
            </a:r>
            <a:r>
              <a:rPr b="0" lang="ru-RU" sz="2750" spc="9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65" strike="noStrike">
                <a:solidFill>
                  <a:srgbClr val="5c6f1f"/>
                </a:solidFill>
                <a:latin typeface="Microsoft Sans Serif"/>
                <a:ea typeface="DejaVu Sans"/>
              </a:rPr>
              <a:t>номерной</a:t>
            </a:r>
            <a:r>
              <a:rPr b="0" lang="ru-RU" sz="2750" spc="15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49" strike="noStrike">
                <a:solidFill>
                  <a:srgbClr val="5c6f1f"/>
                </a:solidFill>
                <a:latin typeface="Microsoft Sans Serif"/>
                <a:ea typeface="DejaVu Sans"/>
              </a:rPr>
              <a:t>пластины </a:t>
            </a:r>
            <a:r>
              <a:rPr b="0" lang="ru-RU" sz="2750" spc="-710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09" strike="noStrike">
                <a:solidFill>
                  <a:srgbClr val="5c6f1f"/>
                </a:solidFill>
                <a:latin typeface="Microsoft Sans Serif"/>
                <a:ea typeface="DejaVu Sans"/>
              </a:rPr>
              <a:t>Нормализация </a:t>
            </a:r>
            <a:r>
              <a:rPr b="0" lang="ru-RU" sz="2750" spc="165" strike="noStrike">
                <a:solidFill>
                  <a:srgbClr val="5c6f1f"/>
                </a:solidFill>
                <a:latin typeface="Microsoft Sans Serif"/>
                <a:ea typeface="DejaVu Sans"/>
              </a:rPr>
              <a:t>изображения </a:t>
            </a:r>
            <a:r>
              <a:rPr b="0" lang="ru-RU" sz="2750" spc="171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80" strike="noStrike">
                <a:solidFill>
                  <a:srgbClr val="5c6f1f"/>
                </a:solidFill>
                <a:latin typeface="Microsoft Sans Serif"/>
                <a:ea typeface="DejaVu Sans"/>
              </a:rPr>
              <a:t>Сегментация </a:t>
            </a:r>
            <a:r>
              <a:rPr b="0" lang="ru-RU" sz="2750" spc="211" strike="noStrike">
                <a:solidFill>
                  <a:srgbClr val="5c6f1f"/>
                </a:solidFill>
                <a:latin typeface="Microsoft Sans Serif"/>
                <a:ea typeface="DejaVu Sans"/>
              </a:rPr>
              <a:t>номера </a:t>
            </a:r>
            <a:r>
              <a:rPr b="0" lang="ru-RU" sz="2750" spc="180" strike="noStrike">
                <a:solidFill>
                  <a:srgbClr val="5c6f1f"/>
                </a:solidFill>
                <a:latin typeface="Microsoft Sans Serif"/>
                <a:ea typeface="DejaVu Sans"/>
              </a:rPr>
              <a:t>на </a:t>
            </a:r>
            <a:r>
              <a:rPr b="0" lang="ru-RU" sz="2750" spc="60" strike="noStrike">
                <a:solidFill>
                  <a:srgbClr val="5c6f1f"/>
                </a:solidFill>
                <a:latin typeface="Microsoft Sans Serif"/>
                <a:ea typeface="DejaVu Sans"/>
              </a:rPr>
              <a:t>символы </a:t>
            </a:r>
            <a:r>
              <a:rPr b="0" lang="ru-RU" sz="2750" spc="66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34" strike="noStrike">
                <a:solidFill>
                  <a:srgbClr val="5c6f1f"/>
                </a:solidFill>
                <a:latin typeface="Microsoft Sans Serif"/>
                <a:ea typeface="DejaVu Sans"/>
              </a:rPr>
              <a:t>Распознавание</a:t>
            </a:r>
            <a:r>
              <a:rPr b="0" lang="ru-RU" sz="2750" spc="29" strike="noStrike">
                <a:solidFill>
                  <a:srgbClr val="5c6f1f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00" strike="noStrike">
                <a:solidFill>
                  <a:srgbClr val="5c6f1f"/>
                </a:solidFill>
                <a:latin typeface="Microsoft Sans Serif"/>
                <a:ea typeface="DejaVu Sans"/>
              </a:rPr>
              <a:t>символов</a:t>
            </a:r>
            <a:endParaRPr b="0" lang="ru-RU" sz="275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861840" y="3480840"/>
            <a:ext cx="1307520" cy="232200"/>
          </a:xfrm>
          <a:custGeom>
            <a:avLst/>
            <a:gdLst/>
            <a:ahLst/>
            <a:rect l="l" t="t" r="r" b="b"/>
            <a:pathLst>
              <a:path w="1308100" h="233045">
                <a:moveTo>
                  <a:pt x="1307544" y="232452"/>
                </a:moveTo>
                <a:lnTo>
                  <a:pt x="0" y="232452"/>
                </a:lnTo>
                <a:lnTo>
                  <a:pt x="0" y="0"/>
                </a:lnTo>
                <a:lnTo>
                  <a:pt x="1307544" y="0"/>
                </a:lnTo>
                <a:lnTo>
                  <a:pt x="1307544" y="232452"/>
                </a:lnTo>
                <a:close/>
              </a:path>
            </a:pathLst>
          </a:custGeom>
          <a:solidFill>
            <a:srgbClr val="5c6f1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15623640" y="857880"/>
            <a:ext cx="2189880" cy="2189880"/>
          </a:xfrm>
          <a:custGeom>
            <a:avLst/>
            <a:gdLst/>
            <a:ahLst/>
            <a:rect l="l" t="t" r="r" b="b"/>
            <a:pathLst>
              <a:path w="2190750" h="2190750">
                <a:moveTo>
                  <a:pt x="2190749" y="2190749"/>
                </a:moveTo>
                <a:lnTo>
                  <a:pt x="0" y="2190749"/>
                </a:lnTo>
                <a:lnTo>
                  <a:pt x="0" y="0"/>
                </a:lnTo>
                <a:lnTo>
                  <a:pt x="2190749" y="0"/>
                </a:lnTo>
                <a:lnTo>
                  <a:pt x="2190749" y="219074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16052400" y="7432200"/>
            <a:ext cx="1332720" cy="1332720"/>
          </a:xfrm>
          <a:custGeom>
            <a:avLst/>
            <a:gdLst/>
            <a:ahLst/>
            <a:rect l="l" t="t" r="r" b="b"/>
            <a:pathLst>
              <a:path w="1333500" h="1333500">
                <a:moveTo>
                  <a:pt x="1333499" y="1333499"/>
                </a:moveTo>
                <a:lnTo>
                  <a:pt x="0" y="1333499"/>
                </a:lnTo>
                <a:lnTo>
                  <a:pt x="0" y="0"/>
                </a:lnTo>
                <a:lnTo>
                  <a:pt x="1333499" y="0"/>
                </a:lnTo>
                <a:lnTo>
                  <a:pt x="1333499" y="13334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203400" y="2289600"/>
            <a:ext cx="704160" cy="685080"/>
          </a:xfrm>
          <a:custGeom>
            <a:avLst/>
            <a:gdLst/>
            <a:ahLst/>
            <a:rect l="l" t="t" r="r" b="b"/>
            <a:pathLst>
              <a:path w="704850" h="685800">
                <a:moveTo>
                  <a:pt x="704849" y="685799"/>
                </a:moveTo>
                <a:lnTo>
                  <a:pt x="0" y="685799"/>
                </a:lnTo>
                <a:lnTo>
                  <a:pt x="0" y="0"/>
                </a:lnTo>
                <a:lnTo>
                  <a:pt x="704849" y="0"/>
                </a:lnTo>
                <a:lnTo>
                  <a:pt x="70484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203400" y="3644640"/>
            <a:ext cx="475560" cy="475560"/>
          </a:xfrm>
          <a:custGeom>
            <a:avLst/>
            <a:gdLst/>
            <a:ah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1109880" y="640440"/>
            <a:ext cx="1606716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585" strike="noStrike">
                <a:solidFill>
                  <a:srgbClr val="b4c181"/>
                </a:solidFill>
                <a:latin typeface="Microsoft Sans Serif"/>
              </a:rPr>
              <a:t>Г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6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66" strike="noStrike">
                <a:solidFill>
                  <a:srgbClr val="b4c181"/>
                </a:solidFill>
                <a:latin typeface="Microsoft Sans Serif"/>
              </a:rPr>
              <a:t>1</a:t>
            </a:r>
            <a:r>
              <a:rPr b="1" lang="ru-RU" sz="4000" spc="-29" strike="noStrike">
                <a:solidFill>
                  <a:srgbClr val="b4c181"/>
                </a:solidFill>
                <a:latin typeface="Microsoft Sans Serif"/>
              </a:rPr>
              <a:t>.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109" strike="noStrike">
                <a:solidFill>
                  <a:srgbClr val="b4c181"/>
                </a:solidFill>
                <a:latin typeface="Microsoft Sans Serif"/>
              </a:rPr>
              <a:t>Д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409" strike="noStrike">
                <a:solidFill>
                  <a:srgbClr val="b4c181"/>
                </a:solidFill>
                <a:latin typeface="Microsoft Sans Serif"/>
              </a:rPr>
              <a:t>К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840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236" strike="noStrike">
                <a:solidFill>
                  <a:srgbClr val="b4c181"/>
                </a:solidFill>
                <a:latin typeface="Microsoft Sans Serif"/>
              </a:rPr>
              <a:t>М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41" strike="noStrike">
                <a:solidFill>
                  <a:srgbClr val="b4c181"/>
                </a:solidFill>
                <a:latin typeface="Microsoft Sans Serif"/>
              </a:rPr>
              <a:t>Й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50" strike="noStrike">
                <a:solidFill>
                  <a:srgbClr val="b4c181"/>
                </a:solidFill>
                <a:latin typeface="Microsoft Sans Serif"/>
              </a:rPr>
              <a:t>П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70" strike="noStrike">
                <a:solidFill>
                  <a:srgbClr val="b4c181"/>
                </a:solidFill>
                <a:latin typeface="Microsoft Sans Serif"/>
              </a:rPr>
              <a:t>С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Ы</a:t>
            </a:r>
            <a:endParaRPr b="0" lang="ru-RU" sz="4000" spc="-1" strike="noStrike">
              <a:latin typeface="Arial"/>
            </a:endParaRPr>
          </a:p>
        </p:txBody>
      </p:sp>
      <p:pic>
        <p:nvPicPr>
          <p:cNvPr id="138" name="object 5" descr=""/>
          <p:cNvPicPr/>
          <p:nvPr/>
        </p:nvPicPr>
        <p:blipFill>
          <a:blip r:embed="rId1"/>
          <a:stretch/>
        </p:blipFill>
        <p:spPr>
          <a:xfrm>
            <a:off x="1614600" y="4318920"/>
            <a:ext cx="134280" cy="134280"/>
          </a:xfrm>
          <a:prstGeom prst="rect">
            <a:avLst/>
          </a:prstGeom>
          <a:ln>
            <a:noFill/>
          </a:ln>
        </p:spPr>
      </p:pic>
      <p:pic>
        <p:nvPicPr>
          <p:cNvPr id="139" name="object 6" descr=""/>
          <p:cNvPicPr/>
          <p:nvPr/>
        </p:nvPicPr>
        <p:blipFill>
          <a:blip r:embed="rId2"/>
          <a:stretch/>
        </p:blipFill>
        <p:spPr>
          <a:xfrm>
            <a:off x="1614600" y="4822560"/>
            <a:ext cx="134280" cy="134280"/>
          </a:xfrm>
          <a:prstGeom prst="rect">
            <a:avLst/>
          </a:prstGeom>
          <a:ln>
            <a:noFill/>
          </a:ln>
        </p:spPr>
      </p:pic>
      <p:pic>
        <p:nvPicPr>
          <p:cNvPr id="140" name="object 7" descr=""/>
          <p:cNvPicPr/>
          <p:nvPr/>
        </p:nvPicPr>
        <p:blipFill>
          <a:blip r:embed="rId3"/>
          <a:stretch/>
        </p:blipFill>
        <p:spPr>
          <a:xfrm>
            <a:off x="1614600" y="5325840"/>
            <a:ext cx="134280" cy="134280"/>
          </a:xfrm>
          <a:prstGeom prst="rect">
            <a:avLst/>
          </a:prstGeom>
          <a:ln>
            <a:noFill/>
          </a:ln>
        </p:spPr>
      </p:pic>
      <p:pic>
        <p:nvPicPr>
          <p:cNvPr id="141" name="object 8" descr=""/>
          <p:cNvPicPr/>
          <p:nvPr/>
        </p:nvPicPr>
        <p:blipFill>
          <a:blip r:embed="rId4"/>
          <a:stretch/>
        </p:blipFill>
        <p:spPr>
          <a:xfrm>
            <a:off x="1614600" y="5829480"/>
            <a:ext cx="134280" cy="134280"/>
          </a:xfrm>
          <a:prstGeom prst="rect">
            <a:avLst/>
          </a:prstGeom>
          <a:ln>
            <a:noFill/>
          </a:ln>
        </p:spPr>
      </p:pic>
      <p:sp>
        <p:nvSpPr>
          <p:cNvPr id="142" name="CustomShape 4"/>
          <p:cNvSpPr/>
          <p:nvPr/>
        </p:nvSpPr>
        <p:spPr>
          <a:xfrm>
            <a:off x="1130400" y="2294640"/>
            <a:ext cx="8554680" cy="38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1.1</a:t>
            </a:r>
            <a:r>
              <a:rPr b="0" lang="ru-RU" sz="3550" spc="4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16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</a:t>
            </a:r>
            <a:r>
              <a:rPr b="0" lang="ru-RU" sz="3550" spc="4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126" strike="noStrike">
                <a:solidFill>
                  <a:srgbClr val="b4c181"/>
                </a:solidFill>
                <a:latin typeface="Microsoft Sans Serif"/>
                <a:ea typeface="DejaVu Sans"/>
              </a:rPr>
              <a:t>контурного</a:t>
            </a:r>
            <a:r>
              <a:rPr b="0" lang="ru-RU" sz="3550" spc="4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05" strike="noStrike">
                <a:solidFill>
                  <a:srgbClr val="b4c181"/>
                </a:solidFill>
                <a:latin typeface="Microsoft Sans Serif"/>
                <a:ea typeface="DejaVu Sans"/>
              </a:rPr>
              <a:t>анализа</a:t>
            </a:r>
            <a:endParaRPr b="0" lang="ru-RU" sz="35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ru-RU" sz="3550" spc="-1" strike="noStrike">
              <a:latin typeface="Arial"/>
            </a:endParaRPr>
          </a:p>
          <a:p>
            <a:pPr marL="205200">
              <a:lnSpc>
                <a:spcPct val="100000"/>
              </a:lnSpc>
              <a:spcBef>
                <a:spcPts val="2409"/>
              </a:spcBef>
            </a:pPr>
            <a:r>
              <a:rPr b="0" lang="ru-RU" sz="2800" spc="80" strike="noStrike">
                <a:solidFill>
                  <a:srgbClr val="b4c181"/>
                </a:solidFill>
                <a:latin typeface="Microsoft Sans Serif"/>
                <a:ea typeface="DejaVu Sans"/>
              </a:rPr>
              <a:t>Алгоритм</a:t>
            </a:r>
            <a:r>
              <a:rPr b="0" lang="ru-RU" sz="2800" spc="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26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метода:</a:t>
            </a:r>
            <a:endParaRPr b="0" lang="ru-RU" sz="2800" spc="-1" strike="noStrike">
              <a:latin typeface="Arial"/>
            </a:endParaRPr>
          </a:p>
          <a:p>
            <a:pPr marL="816480">
              <a:lnSpc>
                <a:spcPct val="118000"/>
              </a:lnSpc>
            </a:pPr>
            <a:r>
              <a:rPr b="0" lang="ru-RU" sz="280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Перевод</a:t>
            </a:r>
            <a:r>
              <a:rPr b="0" lang="ru-RU" sz="280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85" strike="noStrike">
                <a:solidFill>
                  <a:srgbClr val="b4c181"/>
                </a:solidFill>
                <a:latin typeface="Microsoft Sans Serif"/>
                <a:ea typeface="DejaVu Sans"/>
              </a:rPr>
              <a:t>изображений</a:t>
            </a:r>
            <a:r>
              <a:rPr b="0" lang="ru-RU" sz="280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-145" strike="noStrike">
                <a:solidFill>
                  <a:srgbClr val="b4c181"/>
                </a:solidFill>
                <a:latin typeface="Microsoft Sans Serif"/>
                <a:ea typeface="DejaVu Sans"/>
              </a:rPr>
              <a:t>в</a:t>
            </a:r>
            <a:r>
              <a:rPr b="0" lang="ru-RU" sz="280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99" strike="noStrike">
                <a:solidFill>
                  <a:srgbClr val="b4c181"/>
                </a:solidFill>
                <a:latin typeface="Microsoft Sans Serif"/>
                <a:ea typeface="DejaVu Sans"/>
              </a:rPr>
              <a:t>градации</a:t>
            </a:r>
            <a:r>
              <a:rPr b="0" lang="ru-RU" sz="280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270" strike="noStrike">
                <a:solidFill>
                  <a:srgbClr val="b4c181"/>
                </a:solidFill>
                <a:latin typeface="Microsoft Sans Serif"/>
                <a:ea typeface="DejaVu Sans"/>
              </a:rPr>
              <a:t>серого </a:t>
            </a:r>
            <a:r>
              <a:rPr b="0" lang="ru-RU" sz="2800" spc="-72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40" strike="noStrike">
                <a:solidFill>
                  <a:srgbClr val="b4c181"/>
                </a:solidFill>
                <a:latin typeface="Microsoft Sans Serif"/>
                <a:ea typeface="DejaVu Sans"/>
              </a:rPr>
              <a:t>Поиск </a:t>
            </a:r>
            <a:r>
              <a:rPr b="0" lang="ru-RU" sz="2800" spc="134" strike="noStrike">
                <a:solidFill>
                  <a:srgbClr val="b4c181"/>
                </a:solidFill>
                <a:latin typeface="Microsoft Sans Serif"/>
                <a:ea typeface="DejaVu Sans"/>
              </a:rPr>
              <a:t>границ </a:t>
            </a:r>
            <a:r>
              <a:rPr b="0" lang="ru-RU" sz="2800" spc="191" strike="noStrike">
                <a:solidFill>
                  <a:srgbClr val="b4c181"/>
                </a:solidFill>
                <a:latin typeface="Microsoft Sans Serif"/>
                <a:ea typeface="DejaVu Sans"/>
              </a:rPr>
              <a:t>оператором </a:t>
            </a:r>
            <a:r>
              <a:rPr b="0" lang="ru-RU" sz="2800" spc="154" strike="noStrike">
                <a:solidFill>
                  <a:srgbClr val="b4c181"/>
                </a:solidFill>
                <a:latin typeface="Microsoft Sans Serif"/>
                <a:ea typeface="DejaVu Sans"/>
              </a:rPr>
              <a:t>Собеля </a:t>
            </a:r>
            <a:r>
              <a:rPr b="0" lang="ru-RU" sz="2800" spc="160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65" strike="noStrike">
                <a:solidFill>
                  <a:srgbClr val="b4c181"/>
                </a:solidFill>
                <a:latin typeface="Microsoft Sans Serif"/>
                <a:ea typeface="DejaVu Sans"/>
              </a:rPr>
              <a:t>Нахождение</a:t>
            </a:r>
            <a:r>
              <a:rPr b="0" lang="ru-RU" sz="280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69" strike="noStrike">
                <a:solidFill>
                  <a:srgbClr val="b4c181"/>
                </a:solidFill>
                <a:latin typeface="Microsoft Sans Serif"/>
                <a:ea typeface="DejaVu Sans"/>
              </a:rPr>
              <a:t>контуров</a:t>
            </a:r>
            <a:endParaRPr b="0" lang="ru-RU" sz="2800" spc="-1" strike="noStrike">
              <a:latin typeface="Arial"/>
            </a:endParaRPr>
          </a:p>
          <a:p>
            <a:pPr marL="816480">
              <a:lnSpc>
                <a:spcPct val="100000"/>
              </a:lnSpc>
              <a:spcBef>
                <a:spcPts val="601"/>
              </a:spcBef>
            </a:pPr>
            <a:r>
              <a:rPr b="0" lang="ru-RU" sz="2800" spc="131" strike="noStrike">
                <a:solidFill>
                  <a:srgbClr val="b4c181"/>
                </a:solidFill>
                <a:latin typeface="Microsoft Sans Serif"/>
                <a:ea typeface="DejaVu Sans"/>
              </a:rPr>
              <a:t>Аппроксимация</a:t>
            </a:r>
            <a:r>
              <a:rPr b="0" lang="ru-RU" sz="2800" spc="1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800" spc="1" strike="noStrike">
                <a:solidFill>
                  <a:srgbClr val="b4c181"/>
                </a:solidFill>
                <a:latin typeface="Microsoft Sans Serif"/>
                <a:ea typeface="DejaVu Sans"/>
              </a:rPr>
              <a:t>кривых</a:t>
            </a:r>
            <a:endParaRPr b="0" lang="ru-RU" sz="2800" spc="-1" strike="noStrike">
              <a:latin typeface="Arial"/>
            </a:endParaRPr>
          </a:p>
        </p:txBody>
      </p:sp>
      <p:sp>
        <p:nvSpPr>
          <p:cNvPr id="143" name="CustomShape 5"/>
          <p:cNvSpPr/>
          <p:nvPr/>
        </p:nvSpPr>
        <p:spPr>
          <a:xfrm>
            <a:off x="1062000" y="16423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"/>
          <p:cNvSpPr/>
          <p:nvPr/>
        </p:nvSpPr>
        <p:spPr>
          <a:xfrm>
            <a:off x="315000" y="3599640"/>
            <a:ext cx="475560" cy="475560"/>
          </a:xfrm>
          <a:custGeom>
            <a:avLst/>
            <a:gdLst/>
            <a:ah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3"/>
          <p:cNvSpPr/>
          <p:nvPr/>
        </p:nvSpPr>
        <p:spPr>
          <a:xfrm>
            <a:off x="1062000" y="16423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object 5" descr=""/>
          <p:cNvPicPr/>
          <p:nvPr/>
        </p:nvPicPr>
        <p:blipFill>
          <a:blip r:embed="rId1"/>
          <a:stretch/>
        </p:blipFill>
        <p:spPr>
          <a:xfrm>
            <a:off x="1123200" y="4858560"/>
            <a:ext cx="8019360" cy="1170720"/>
          </a:xfrm>
          <a:prstGeom prst="rect">
            <a:avLst/>
          </a:prstGeom>
          <a:ln>
            <a:noFill/>
          </a:ln>
        </p:spPr>
      </p:pic>
      <p:pic>
        <p:nvPicPr>
          <p:cNvPr id="148" name="object 6" descr=""/>
          <p:cNvPicPr/>
          <p:nvPr/>
        </p:nvPicPr>
        <p:blipFill>
          <a:blip r:embed="rId2"/>
          <a:stretch/>
        </p:blipFill>
        <p:spPr>
          <a:xfrm>
            <a:off x="1123200" y="6509520"/>
            <a:ext cx="2770920" cy="713520"/>
          </a:xfrm>
          <a:prstGeom prst="rect">
            <a:avLst/>
          </a:prstGeom>
          <a:ln>
            <a:noFill/>
          </a:ln>
        </p:spPr>
      </p:pic>
      <p:sp>
        <p:nvSpPr>
          <p:cNvPr id="149" name="CustomShape 4"/>
          <p:cNvSpPr/>
          <p:nvPr/>
        </p:nvSpPr>
        <p:spPr>
          <a:xfrm>
            <a:off x="1109880" y="640440"/>
            <a:ext cx="1606716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585" strike="noStrike">
                <a:solidFill>
                  <a:srgbClr val="b4c181"/>
                </a:solidFill>
                <a:latin typeface="Microsoft Sans Serif"/>
              </a:rPr>
              <a:t>Г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6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66" strike="noStrike">
                <a:solidFill>
                  <a:srgbClr val="b4c181"/>
                </a:solidFill>
                <a:latin typeface="Microsoft Sans Serif"/>
              </a:rPr>
              <a:t>1</a:t>
            </a:r>
            <a:r>
              <a:rPr b="1" lang="ru-RU" sz="4000" spc="-29" strike="noStrike">
                <a:solidFill>
                  <a:srgbClr val="b4c181"/>
                </a:solidFill>
                <a:latin typeface="Microsoft Sans Serif"/>
              </a:rPr>
              <a:t>.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109" strike="noStrike">
                <a:solidFill>
                  <a:srgbClr val="b4c181"/>
                </a:solidFill>
                <a:latin typeface="Microsoft Sans Serif"/>
              </a:rPr>
              <a:t>Д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409" strike="noStrike">
                <a:solidFill>
                  <a:srgbClr val="b4c181"/>
                </a:solidFill>
                <a:latin typeface="Microsoft Sans Serif"/>
              </a:rPr>
              <a:t>К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840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236" strike="noStrike">
                <a:solidFill>
                  <a:srgbClr val="b4c181"/>
                </a:solidFill>
                <a:latin typeface="Microsoft Sans Serif"/>
              </a:rPr>
              <a:t>М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41" strike="noStrike">
                <a:solidFill>
                  <a:srgbClr val="b4c181"/>
                </a:solidFill>
                <a:latin typeface="Microsoft Sans Serif"/>
              </a:rPr>
              <a:t>Й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50" strike="noStrike">
                <a:solidFill>
                  <a:srgbClr val="b4c181"/>
                </a:solidFill>
                <a:latin typeface="Microsoft Sans Serif"/>
              </a:rPr>
              <a:t>П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70" strike="noStrike">
                <a:solidFill>
                  <a:srgbClr val="b4c181"/>
                </a:solidFill>
                <a:latin typeface="Microsoft Sans Serif"/>
              </a:rPr>
              <a:t>С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0" name="CustomShape 5"/>
          <p:cNvSpPr/>
          <p:nvPr/>
        </p:nvSpPr>
        <p:spPr>
          <a:xfrm>
            <a:off x="1015920" y="2250720"/>
            <a:ext cx="15399720" cy="18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276" strike="noStrike">
                <a:solidFill>
                  <a:srgbClr val="b4c181"/>
                </a:solidFill>
                <a:latin typeface="Microsoft Sans Serif"/>
                <a:ea typeface="DejaVu Sans"/>
              </a:rPr>
              <a:t>Оператор</a:t>
            </a:r>
            <a:r>
              <a:rPr b="0" lang="ru-RU" sz="3550" spc="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11" strike="noStrike">
                <a:solidFill>
                  <a:srgbClr val="b4c181"/>
                </a:solidFill>
                <a:latin typeface="Microsoft Sans Serif"/>
                <a:ea typeface="DejaVu Sans"/>
              </a:rPr>
              <a:t>Собеля</a:t>
            </a:r>
            <a:endParaRPr b="0" lang="ru-RU" sz="3550" spc="-1" strike="noStrike">
              <a:latin typeface="Arial"/>
            </a:endParaRPr>
          </a:p>
          <a:p>
            <a:pPr marL="12600">
              <a:lnSpc>
                <a:spcPct val="100000"/>
              </a:lnSpc>
            </a:pPr>
            <a:endParaRPr b="0" lang="ru-RU" sz="3550" spc="-1" strike="noStrike">
              <a:latin typeface="Arial"/>
            </a:endParaRPr>
          </a:p>
          <a:p>
            <a:pPr marL="130320">
              <a:lnSpc>
                <a:spcPct val="100000"/>
              </a:lnSpc>
              <a:spcBef>
                <a:spcPts val="2806"/>
              </a:spcBef>
            </a:pPr>
            <a:r>
              <a:rPr b="0" lang="ru-RU" sz="2750" spc="49" strike="noStrike">
                <a:solidFill>
                  <a:srgbClr val="b4c181"/>
                </a:solidFill>
                <a:latin typeface="Microsoft Sans Serif"/>
                <a:ea typeface="DejaVu Sans"/>
              </a:rPr>
              <a:t>Формулы,</a:t>
            </a:r>
            <a:r>
              <a:rPr b="0" lang="ru-RU" sz="2750" spc="4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40" strike="noStrike">
                <a:solidFill>
                  <a:srgbClr val="b4c181"/>
                </a:solidFill>
                <a:latin typeface="Microsoft Sans Serif"/>
                <a:ea typeface="DejaVu Sans"/>
              </a:rPr>
              <a:t>использующиеся</a:t>
            </a:r>
            <a:r>
              <a:rPr b="0" lang="ru-RU" sz="2750" spc="4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46" strike="noStrike">
                <a:solidFill>
                  <a:srgbClr val="b4c181"/>
                </a:solidFill>
                <a:latin typeface="Microsoft Sans Serif"/>
                <a:ea typeface="DejaVu Sans"/>
              </a:rPr>
              <a:t>для</a:t>
            </a:r>
            <a:r>
              <a:rPr b="0" lang="ru-RU" sz="2750" spc="4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65" strike="noStrike">
                <a:solidFill>
                  <a:srgbClr val="b4c181"/>
                </a:solidFill>
                <a:latin typeface="Microsoft Sans Serif"/>
                <a:ea typeface="DejaVu Sans"/>
              </a:rPr>
              <a:t>данного</a:t>
            </a:r>
            <a:r>
              <a:rPr b="0" lang="ru-RU" sz="2750" spc="4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алгоритма:</a:t>
            </a:r>
            <a:endParaRPr b="0" lang="ru-RU" sz="2750" spc="-1" strike="noStrike">
              <a:latin typeface="Arial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943920" y="7706160"/>
            <a:ext cx="8127720" cy="3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250" spc="140" strike="noStrike">
                <a:solidFill>
                  <a:srgbClr val="b4c181"/>
                </a:solidFill>
                <a:latin typeface="Microsoft Sans Serif"/>
                <a:ea typeface="DejaVu Sans"/>
              </a:rPr>
              <a:t>где</a:t>
            </a:r>
            <a:r>
              <a:rPr b="0" lang="ru-RU" sz="22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250" spc="154" strike="noStrike">
                <a:solidFill>
                  <a:srgbClr val="b4c181"/>
                </a:solidFill>
                <a:latin typeface="Microsoft Sans Serif"/>
                <a:ea typeface="DejaVu Sans"/>
              </a:rPr>
              <a:t>A-исходное</a:t>
            </a:r>
            <a:r>
              <a:rPr b="0" lang="ru-RU" sz="225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250" spc="154" strike="noStrike">
                <a:solidFill>
                  <a:srgbClr val="b4c181"/>
                </a:solidFill>
                <a:latin typeface="Microsoft Sans Serif"/>
                <a:ea typeface="DejaVu Sans"/>
              </a:rPr>
              <a:t>изображение,</a:t>
            </a:r>
            <a:r>
              <a:rPr b="0" lang="ru-RU" sz="225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250" spc="250" strike="noStrike">
                <a:solidFill>
                  <a:srgbClr val="b4c181"/>
                </a:solidFill>
                <a:latin typeface="Microsoft Sans Serif"/>
                <a:ea typeface="DejaVu Sans"/>
              </a:rPr>
              <a:t>G</a:t>
            </a:r>
            <a:r>
              <a:rPr b="0" lang="ru-RU" sz="22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25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-</a:t>
            </a:r>
            <a:r>
              <a:rPr b="0" lang="ru-RU" sz="225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250" spc="92" strike="noStrike">
                <a:solidFill>
                  <a:srgbClr val="b4c181"/>
                </a:solidFill>
                <a:latin typeface="Microsoft Sans Serif"/>
                <a:ea typeface="DejaVu Sans"/>
              </a:rPr>
              <a:t>итоговое</a:t>
            </a:r>
            <a:endParaRPr b="0" lang="ru-RU" sz="225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315000" y="3599640"/>
            <a:ext cx="475560" cy="475560"/>
          </a:xfrm>
          <a:custGeom>
            <a:avLst/>
            <a:gdLst/>
            <a:ah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"/>
          <p:cNvSpPr/>
          <p:nvPr/>
        </p:nvSpPr>
        <p:spPr>
          <a:xfrm>
            <a:off x="1062000" y="16423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object 5" descr=""/>
          <p:cNvPicPr/>
          <p:nvPr/>
        </p:nvPicPr>
        <p:blipFill>
          <a:blip r:embed="rId1"/>
          <a:stretch/>
        </p:blipFill>
        <p:spPr>
          <a:xfrm>
            <a:off x="1556280" y="4531680"/>
            <a:ext cx="5285520" cy="3961800"/>
          </a:xfrm>
          <a:prstGeom prst="rect">
            <a:avLst/>
          </a:prstGeom>
          <a:ln>
            <a:noFill/>
          </a:ln>
        </p:spPr>
      </p:pic>
      <p:pic>
        <p:nvPicPr>
          <p:cNvPr id="156" name="object 6" descr=""/>
          <p:cNvPicPr/>
          <p:nvPr/>
        </p:nvPicPr>
        <p:blipFill>
          <a:blip r:embed="rId2"/>
          <a:stretch/>
        </p:blipFill>
        <p:spPr>
          <a:xfrm>
            <a:off x="10238400" y="4531680"/>
            <a:ext cx="5285520" cy="3961800"/>
          </a:xfrm>
          <a:prstGeom prst="rect">
            <a:avLst/>
          </a:prstGeom>
          <a:ln>
            <a:noFill/>
          </a:ln>
        </p:spPr>
      </p:pic>
      <p:sp>
        <p:nvSpPr>
          <p:cNvPr id="157" name="CustomShape 4"/>
          <p:cNvSpPr/>
          <p:nvPr/>
        </p:nvSpPr>
        <p:spPr>
          <a:xfrm>
            <a:off x="1109880" y="640440"/>
            <a:ext cx="1606716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585" strike="noStrike">
                <a:solidFill>
                  <a:srgbClr val="b4c181"/>
                </a:solidFill>
                <a:latin typeface="Microsoft Sans Serif"/>
              </a:rPr>
              <a:t>Г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6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66" strike="noStrike">
                <a:solidFill>
                  <a:srgbClr val="b4c181"/>
                </a:solidFill>
                <a:latin typeface="Microsoft Sans Serif"/>
              </a:rPr>
              <a:t>1</a:t>
            </a:r>
            <a:r>
              <a:rPr b="1" lang="ru-RU" sz="4000" spc="-29" strike="noStrike">
                <a:solidFill>
                  <a:srgbClr val="b4c181"/>
                </a:solidFill>
                <a:latin typeface="Microsoft Sans Serif"/>
              </a:rPr>
              <a:t>.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109" strike="noStrike">
                <a:solidFill>
                  <a:srgbClr val="b4c181"/>
                </a:solidFill>
                <a:latin typeface="Microsoft Sans Serif"/>
              </a:rPr>
              <a:t>Д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409" strike="noStrike">
                <a:solidFill>
                  <a:srgbClr val="b4c181"/>
                </a:solidFill>
                <a:latin typeface="Microsoft Sans Serif"/>
              </a:rPr>
              <a:t>К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840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236" strike="noStrike">
                <a:solidFill>
                  <a:srgbClr val="b4c181"/>
                </a:solidFill>
                <a:latin typeface="Microsoft Sans Serif"/>
              </a:rPr>
              <a:t>М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41" strike="noStrike">
                <a:solidFill>
                  <a:srgbClr val="b4c181"/>
                </a:solidFill>
                <a:latin typeface="Microsoft Sans Serif"/>
              </a:rPr>
              <a:t>Й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50" strike="noStrike">
                <a:solidFill>
                  <a:srgbClr val="b4c181"/>
                </a:solidFill>
                <a:latin typeface="Microsoft Sans Serif"/>
              </a:rPr>
              <a:t>П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70" strike="noStrike">
                <a:solidFill>
                  <a:srgbClr val="b4c181"/>
                </a:solidFill>
                <a:latin typeface="Microsoft Sans Serif"/>
              </a:rPr>
              <a:t>С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54360" y="2250720"/>
            <a:ext cx="9917280" cy="18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74160">
              <a:lnSpc>
                <a:spcPct val="100000"/>
              </a:lnSpc>
              <a:spcBef>
                <a:spcPts val="99"/>
              </a:spcBef>
            </a:pPr>
            <a:r>
              <a:rPr b="0" lang="ru-RU" sz="3550" spc="276" strike="noStrike">
                <a:solidFill>
                  <a:srgbClr val="b4c181"/>
                </a:solidFill>
                <a:latin typeface="Microsoft Sans Serif"/>
                <a:ea typeface="DejaVu Sans"/>
              </a:rPr>
              <a:t>Оператор</a:t>
            </a:r>
            <a:r>
              <a:rPr b="0" lang="ru-RU" sz="3550" spc="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11" strike="noStrike">
                <a:solidFill>
                  <a:srgbClr val="b4c181"/>
                </a:solidFill>
                <a:latin typeface="Microsoft Sans Serif"/>
                <a:ea typeface="DejaVu Sans"/>
              </a:rPr>
              <a:t>Собеля</a:t>
            </a:r>
            <a:endParaRPr b="0" lang="ru-RU" sz="3550" spc="-1" strike="noStrike">
              <a:latin typeface="Arial"/>
            </a:endParaRPr>
          </a:p>
          <a:p>
            <a:pPr marL="74160">
              <a:lnSpc>
                <a:spcPct val="100000"/>
              </a:lnSpc>
            </a:pPr>
            <a:endParaRPr b="0" lang="ru-RU" sz="35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806"/>
              </a:spcBef>
            </a:pPr>
            <a:r>
              <a:rPr b="0" lang="ru-RU" sz="27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Пример</a:t>
            </a:r>
            <a:r>
              <a:rPr b="0" lang="ru-RU" sz="27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31" strike="noStrike">
                <a:solidFill>
                  <a:srgbClr val="b4c181"/>
                </a:solidFill>
                <a:latin typeface="Microsoft Sans Serif"/>
                <a:ea typeface="DejaVu Sans"/>
              </a:rPr>
              <a:t>работы</a:t>
            </a:r>
            <a:r>
              <a:rPr b="0" lang="ru-RU" sz="27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06" strike="noStrike">
                <a:solidFill>
                  <a:srgbClr val="b4c181"/>
                </a:solidFill>
                <a:latin typeface="Microsoft Sans Serif"/>
                <a:ea typeface="DejaVu Sans"/>
              </a:rPr>
              <a:t>такого</a:t>
            </a:r>
            <a:r>
              <a:rPr b="0" lang="ru-RU" sz="27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7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алгоритма:</a:t>
            </a:r>
            <a:endParaRPr b="0" lang="ru-RU" sz="2750" spc="-1" strike="noStrike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1949040" y="8856720"/>
            <a:ext cx="472860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66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Рис.1.</a:t>
            </a:r>
            <a:r>
              <a:rPr b="0" lang="ru-RU" sz="235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51" strike="noStrike">
                <a:solidFill>
                  <a:srgbClr val="b4c181"/>
                </a:solidFill>
                <a:latin typeface="Microsoft Sans Serif"/>
                <a:ea typeface="DejaVu Sans"/>
              </a:rPr>
              <a:t>Исходное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изображение</a:t>
            </a:r>
            <a:endParaRPr b="0" lang="ru-RU" sz="2350" spc="-1" strike="noStrike">
              <a:latin typeface="Arial"/>
            </a:endParaRPr>
          </a:p>
        </p:txBody>
      </p:sp>
      <p:sp>
        <p:nvSpPr>
          <p:cNvPr id="160" name="CustomShape 7"/>
          <p:cNvSpPr/>
          <p:nvPr/>
        </p:nvSpPr>
        <p:spPr>
          <a:xfrm>
            <a:off x="10428120" y="8588880"/>
            <a:ext cx="4905360" cy="12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2600" indent="328320">
              <a:lnSpc>
                <a:spcPct val="117000"/>
              </a:lnSpc>
              <a:spcBef>
                <a:spcPts val="96"/>
              </a:spcBef>
            </a:pPr>
            <a:r>
              <a:rPr b="0" lang="ru-RU" sz="2350" spc="92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Рис.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2. </a:t>
            </a:r>
            <a:r>
              <a:rPr b="0" lang="ru-RU" sz="2350" spc="154" strike="noStrike">
                <a:solidFill>
                  <a:srgbClr val="b4c181"/>
                </a:solidFill>
                <a:latin typeface="Microsoft Sans Serif"/>
                <a:ea typeface="DejaVu Sans"/>
              </a:rPr>
              <a:t>Изображение </a:t>
            </a:r>
            <a:r>
              <a:rPr b="0" lang="ru-RU" sz="2350" spc="171" strike="noStrike">
                <a:solidFill>
                  <a:srgbClr val="b4c181"/>
                </a:solidFill>
                <a:latin typeface="Microsoft Sans Serif"/>
                <a:ea typeface="DejaVu Sans"/>
              </a:rPr>
              <a:t>после </a:t>
            </a:r>
            <a:r>
              <a:rPr b="0" lang="ru-RU" sz="23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4" strike="noStrike">
                <a:solidFill>
                  <a:srgbClr val="b4c181"/>
                </a:solidFill>
                <a:latin typeface="Microsoft Sans Serif"/>
                <a:ea typeface="DejaVu Sans"/>
              </a:rPr>
              <a:t>применения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205" strike="noStrike">
                <a:solidFill>
                  <a:srgbClr val="b4c181"/>
                </a:solidFill>
                <a:latin typeface="Microsoft Sans Serif"/>
                <a:ea typeface="DejaVu Sans"/>
              </a:rPr>
              <a:t>оператора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45" strike="noStrike">
                <a:solidFill>
                  <a:srgbClr val="b4c181"/>
                </a:solidFill>
                <a:latin typeface="Microsoft Sans Serif"/>
                <a:ea typeface="DejaVu Sans"/>
              </a:rPr>
              <a:t>Собеля</a:t>
            </a:r>
            <a:endParaRPr b="0" lang="ru-RU" sz="235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2"/>
          <p:cNvSpPr/>
          <p:nvPr/>
        </p:nvSpPr>
        <p:spPr>
          <a:xfrm>
            <a:off x="315000" y="3599640"/>
            <a:ext cx="475560" cy="475560"/>
          </a:xfrm>
          <a:custGeom>
            <a:avLst/>
            <a:gdLst/>
            <a:ahLst/>
            <a:rect l="l" t="t" r="r" b="b"/>
            <a:pathLst>
              <a:path w="476250" h="476250">
                <a:moveTo>
                  <a:pt x="476249" y="476249"/>
                </a:moveTo>
                <a:lnTo>
                  <a:pt x="0" y="476249"/>
                </a:lnTo>
                <a:lnTo>
                  <a:pt x="0" y="0"/>
                </a:lnTo>
                <a:lnTo>
                  <a:pt x="476249" y="0"/>
                </a:lnTo>
                <a:lnTo>
                  <a:pt x="476249" y="47624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"/>
          <p:cNvSpPr/>
          <p:nvPr/>
        </p:nvSpPr>
        <p:spPr>
          <a:xfrm>
            <a:off x="1062000" y="16423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object 5" descr=""/>
          <p:cNvPicPr/>
          <p:nvPr/>
        </p:nvPicPr>
        <p:blipFill>
          <a:blip r:embed="rId1"/>
          <a:stretch/>
        </p:blipFill>
        <p:spPr>
          <a:xfrm>
            <a:off x="4161600" y="3934080"/>
            <a:ext cx="9781560" cy="4676040"/>
          </a:xfrm>
          <a:prstGeom prst="rect">
            <a:avLst/>
          </a:prstGeom>
          <a:ln>
            <a:noFill/>
          </a:ln>
        </p:spPr>
      </p:pic>
      <p:sp>
        <p:nvSpPr>
          <p:cNvPr id="165" name="CustomShape 4"/>
          <p:cNvSpPr/>
          <p:nvPr/>
        </p:nvSpPr>
        <p:spPr>
          <a:xfrm>
            <a:off x="1109880" y="640440"/>
            <a:ext cx="1606716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585" strike="noStrike">
                <a:solidFill>
                  <a:srgbClr val="b4c181"/>
                </a:solidFill>
                <a:latin typeface="Microsoft Sans Serif"/>
              </a:rPr>
              <a:t>Г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6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66" strike="noStrike">
                <a:solidFill>
                  <a:srgbClr val="b4c181"/>
                </a:solidFill>
                <a:latin typeface="Microsoft Sans Serif"/>
              </a:rPr>
              <a:t>1</a:t>
            </a:r>
            <a:r>
              <a:rPr b="1" lang="ru-RU" sz="4000" spc="-29" strike="noStrike">
                <a:solidFill>
                  <a:srgbClr val="b4c181"/>
                </a:solidFill>
                <a:latin typeface="Microsoft Sans Serif"/>
              </a:rPr>
              <a:t>.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109" strike="noStrike">
                <a:solidFill>
                  <a:srgbClr val="b4c181"/>
                </a:solidFill>
                <a:latin typeface="Microsoft Sans Serif"/>
              </a:rPr>
              <a:t>Д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409" strike="noStrike">
                <a:solidFill>
                  <a:srgbClr val="b4c181"/>
                </a:solidFill>
                <a:latin typeface="Microsoft Sans Serif"/>
              </a:rPr>
              <a:t>К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В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840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236" strike="noStrike">
                <a:solidFill>
                  <a:srgbClr val="b4c181"/>
                </a:solidFill>
                <a:latin typeface="Microsoft Sans Serif"/>
              </a:rPr>
              <a:t>М</a:t>
            </a:r>
            <a:r>
              <a:rPr b="1" lang="ru-RU" sz="4000" spc="-846" strike="noStrike">
                <a:solidFill>
                  <a:srgbClr val="b4c181"/>
                </a:solidFill>
                <a:latin typeface="Microsoft Sans Serif"/>
              </a:rPr>
              <a:t>Е</a:t>
            </a:r>
            <a:r>
              <a:rPr b="1" lang="ru-RU" sz="4000" spc="-579" strike="noStrike">
                <a:solidFill>
                  <a:srgbClr val="b4c181"/>
                </a:solidFill>
                <a:latin typeface="Microsoft Sans Serif"/>
              </a:rPr>
              <a:t>Р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231" strike="noStrike">
                <a:solidFill>
                  <a:srgbClr val="b4c181"/>
                </a:solidFill>
                <a:latin typeface="Microsoft Sans Serif"/>
              </a:rPr>
              <a:t>О</a:t>
            </a:r>
            <a:r>
              <a:rPr b="1" lang="ru-RU" sz="4000" spc="-41" strike="noStrike">
                <a:solidFill>
                  <a:srgbClr val="b4c181"/>
                </a:solidFill>
                <a:latin typeface="Microsoft Sans Serif"/>
              </a:rPr>
              <a:t>Й</a:t>
            </a:r>
            <a:r>
              <a:rPr b="1" lang="ru-RU" sz="4000" spc="26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350" strike="noStrike">
                <a:solidFill>
                  <a:srgbClr val="b4c181"/>
                </a:solidFill>
                <a:latin typeface="Microsoft Sans Serif"/>
              </a:rPr>
              <a:t>П</a:t>
            </a:r>
            <a:r>
              <a:rPr b="1" lang="ru-RU" sz="4000" spc="-134" strike="noStrike">
                <a:solidFill>
                  <a:srgbClr val="b4c181"/>
                </a:solidFill>
                <a:latin typeface="Microsoft Sans Serif"/>
              </a:rPr>
              <a:t>Л</a:t>
            </a:r>
            <a:r>
              <a:rPr b="1" lang="ru-RU" sz="4000" spc="250" strike="noStrike">
                <a:solidFill>
                  <a:srgbClr val="b4c181"/>
                </a:solidFill>
                <a:latin typeface="Microsoft Sans Serif"/>
              </a:rPr>
              <a:t>А</a:t>
            </a:r>
            <a:r>
              <a:rPr b="1" lang="ru-RU" sz="4000" spc="270" strike="noStrike">
                <a:solidFill>
                  <a:srgbClr val="b4c181"/>
                </a:solidFill>
                <a:latin typeface="Microsoft Sans Serif"/>
              </a:rPr>
              <a:t>С</a:t>
            </a:r>
            <a:r>
              <a:rPr b="1" lang="ru-RU" sz="4000" spc="-1050" strike="noStrike">
                <a:solidFill>
                  <a:srgbClr val="b4c181"/>
                </a:solidFill>
                <a:latin typeface="Microsoft Sans Serif"/>
              </a:rPr>
              <a:t>Т</a:t>
            </a:r>
            <a:r>
              <a:rPr b="1" lang="ru-RU" sz="4000" spc="-46" strike="noStrike">
                <a:solidFill>
                  <a:srgbClr val="b4c181"/>
                </a:solidFill>
                <a:latin typeface="Microsoft Sans Serif"/>
              </a:rPr>
              <a:t>И</a:t>
            </a:r>
            <a:r>
              <a:rPr b="1" lang="ru-RU" sz="4000" spc="-301" strike="noStrike">
                <a:solidFill>
                  <a:srgbClr val="b4c181"/>
                </a:solidFill>
                <a:latin typeface="Microsoft Sans Serif"/>
              </a:rPr>
              <a:t>Н</a:t>
            </a:r>
            <a:r>
              <a:rPr b="1" lang="ru-RU" sz="4000" spc="-540" strike="noStrike">
                <a:solidFill>
                  <a:srgbClr val="b4c181"/>
                </a:solidFill>
                <a:latin typeface="Microsoft Sans Serif"/>
              </a:rPr>
              <a:t>Ы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015920" y="2250720"/>
            <a:ext cx="88477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1.2</a:t>
            </a:r>
            <a:r>
              <a:rPr b="0" lang="ru-RU" sz="35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16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</a:t>
            </a:r>
            <a:r>
              <a:rPr b="0" lang="ru-RU" sz="355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154" strike="noStrike">
                <a:solidFill>
                  <a:srgbClr val="b4c181"/>
                </a:solidFill>
                <a:latin typeface="Microsoft Sans Serif"/>
                <a:ea typeface="DejaVu Sans"/>
              </a:rPr>
              <a:t>Виолы-Джонса</a:t>
            </a:r>
            <a:endParaRPr b="0" lang="ru-RU" sz="355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6696000" y="8734320"/>
            <a:ext cx="427428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75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Рис3.</a:t>
            </a:r>
            <a:r>
              <a:rPr b="0" lang="ru-RU" sz="2350" spc="1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Примитивы</a:t>
            </a:r>
            <a:r>
              <a:rPr b="0" lang="ru-RU" sz="23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236" strike="noStrike">
                <a:solidFill>
                  <a:srgbClr val="b4c181"/>
                </a:solidFill>
                <a:latin typeface="Microsoft Sans Serif"/>
                <a:ea typeface="DejaVu Sans"/>
              </a:rPr>
              <a:t>Хаара</a:t>
            </a:r>
            <a:endParaRPr b="0" lang="ru-RU" sz="235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object 2" descr=""/>
          <p:cNvPicPr/>
          <p:nvPr/>
        </p:nvPicPr>
        <p:blipFill>
          <a:blip r:embed="rId1"/>
          <a:stretch/>
        </p:blipFill>
        <p:spPr>
          <a:xfrm>
            <a:off x="9648000" y="3168000"/>
            <a:ext cx="7876440" cy="599040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2080440" y="514800"/>
            <a:ext cx="134841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145" strike="noStrike">
                <a:solidFill>
                  <a:srgbClr val="b4c181"/>
                </a:solidFill>
                <a:latin typeface="Microsoft Sans Serif"/>
                <a:ea typeface="DejaVu Sans"/>
              </a:rPr>
              <a:t>ГЛАВА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1" lang="ru-RU" sz="4000" spc="-49" strike="noStrike">
                <a:solidFill>
                  <a:srgbClr val="b4c181"/>
                </a:solidFill>
                <a:latin typeface="Microsoft Sans Serif"/>
                <a:ea typeface="DejaVu Sans"/>
              </a:rPr>
              <a:t>2.</a:t>
            </a:r>
            <a:r>
              <a:rPr b="1" lang="ru-RU" sz="400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1" lang="ru-RU" sz="4000" spc="-75" strike="noStrike">
                <a:solidFill>
                  <a:srgbClr val="b4c181"/>
                </a:solidFill>
                <a:latin typeface="Microsoft Sans Serif"/>
                <a:ea typeface="DejaVu Sans"/>
              </a:rPr>
              <a:t>НОРМАЛИЗАЦИЯ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1" lang="ru-RU" sz="4000" spc="-216" strike="noStrike">
                <a:solidFill>
                  <a:srgbClr val="b4c181"/>
                </a:solidFill>
                <a:latin typeface="Microsoft Sans Serif"/>
                <a:ea typeface="DejaVu Sans"/>
              </a:rPr>
              <a:t>ИЗОБРАЖЕНИЯ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219320" y="2392200"/>
            <a:ext cx="87163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245" strike="noStrike">
                <a:solidFill>
                  <a:srgbClr val="b4c181"/>
                </a:solidFill>
                <a:latin typeface="Microsoft Sans Serif"/>
                <a:ea typeface="DejaVu Sans"/>
              </a:rPr>
              <a:t>Преобразование</a:t>
            </a:r>
            <a:r>
              <a:rPr b="0" lang="ru-RU" sz="3550" spc="-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114" strike="noStrike">
                <a:solidFill>
                  <a:srgbClr val="b4c181"/>
                </a:solidFill>
                <a:latin typeface="Microsoft Sans Serif"/>
                <a:ea typeface="DejaVu Sans"/>
              </a:rPr>
              <a:t>Хафа</a:t>
            </a:r>
            <a:endParaRPr b="0" lang="ru-RU" sz="3550" spc="-1" strike="noStrike">
              <a:latin typeface="Arial"/>
            </a:endParaRPr>
          </a:p>
        </p:txBody>
      </p:sp>
      <p:sp>
        <p:nvSpPr>
          <p:cNvPr id="171" name="CustomShape 3"/>
          <p:cNvSpPr/>
          <p:nvPr/>
        </p:nvSpPr>
        <p:spPr>
          <a:xfrm>
            <a:off x="12986640" y="9504000"/>
            <a:ext cx="133992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</a:t>
            </a:r>
            <a:r>
              <a:rPr b="0" lang="ru-RU" sz="2350" spc="-4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4.</a:t>
            </a:r>
            <a:endParaRPr b="0" lang="ru-RU" sz="2350" spc="-1" strike="noStrike">
              <a:latin typeface="Arial"/>
            </a:endParaRPr>
          </a:p>
        </p:txBody>
      </p:sp>
      <p:sp>
        <p:nvSpPr>
          <p:cNvPr id="172" name="TextShape 4"/>
          <p:cNvSpPr txBox="1"/>
          <p:nvPr/>
        </p:nvSpPr>
        <p:spPr>
          <a:xfrm>
            <a:off x="1152000" y="3456000"/>
            <a:ext cx="7056000" cy="475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Идея алгоритма основывается на том, что через одну точку пространства (x</a:t>
            </a:r>
            <a:r>
              <a:rPr b="0" lang="ru-RU" sz="2000" spc="-1" strike="noStrike" baseline="-26000">
                <a:solidFill>
                  <a:srgbClr val="b4c181"/>
                </a:solidFill>
                <a:latin typeface="Microsoft Sans Serif"/>
                <a:ea typeface="Times New Roman"/>
              </a:rPr>
              <a:t>0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; y</a:t>
            </a:r>
            <a:r>
              <a:rPr b="0" lang="ru-RU" sz="2000" spc="-1" strike="noStrike" baseline="-26000">
                <a:solidFill>
                  <a:srgbClr val="b4c181"/>
                </a:solidFill>
                <a:latin typeface="Microsoft Sans Serif"/>
                <a:ea typeface="Times New Roman"/>
              </a:rPr>
              <a:t>0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) можно провести бесконечно много прямых, которые можно задать уравнением: </a:t>
            </a:r>
            <a:endParaRPr b="0" lang="ru-RU" sz="2000" spc="-1" strike="noStrike">
              <a:solidFill>
                <a:srgbClr val="b4c181"/>
              </a:solidFill>
              <a:latin typeface="Microsoft Sans Serif"/>
              <a:ea typeface="Times New Roman"/>
            </a:endParaRPr>
          </a:p>
          <a:p>
            <a:pPr>
              <a:lnSpc>
                <a:spcPct val="150000"/>
              </a:lnSpc>
            </a:pPr>
            <a:endParaRPr b="0" lang="ru-RU" sz="2000" spc="-1" strike="noStrike">
              <a:solidFill>
                <a:srgbClr val="b4c181"/>
              </a:solidFill>
              <a:latin typeface="Microsoft Sans Serif"/>
              <a:ea typeface="Times New Roman"/>
            </a:endParaRPr>
          </a:p>
          <a:p>
            <a:pPr>
              <a:lnSpc>
                <a:spcPct val="150000"/>
              </a:lnSpc>
            </a:pP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ρ(θ) = x</a:t>
            </a:r>
            <a:r>
              <a:rPr b="0" lang="ru-RU" sz="2000" spc="-1" strike="noStrike" baseline="-26000">
                <a:solidFill>
                  <a:srgbClr val="b4c181"/>
                </a:solidFill>
                <a:latin typeface="Microsoft Sans Serif"/>
                <a:ea typeface="Times New Roman"/>
              </a:rPr>
              <a:t>0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*cos(θ) + y</a:t>
            </a:r>
            <a:r>
              <a:rPr b="0" lang="ru-RU" sz="2000" spc="-1" strike="noStrike" baseline="-26000">
                <a:solidFill>
                  <a:srgbClr val="b4c181"/>
                </a:solidFill>
                <a:latin typeface="Microsoft Sans Serif"/>
                <a:ea typeface="Times New Roman"/>
              </a:rPr>
              <a:t>0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*sin(θ), 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	</a:t>
            </a: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(1)</a:t>
            </a:r>
            <a:endParaRPr b="0" lang="ru-RU" sz="2000" spc="-1" strike="noStrike">
              <a:solidFill>
                <a:srgbClr val="b4c181"/>
              </a:solidFill>
              <a:latin typeface="Microsoft Sans Serif"/>
              <a:ea typeface="Times New Roman"/>
            </a:endParaRPr>
          </a:p>
          <a:p>
            <a:pPr>
              <a:lnSpc>
                <a:spcPct val="150000"/>
              </a:lnSpc>
            </a:pPr>
            <a:endParaRPr b="0" lang="ru-RU" sz="2000" spc="-1" strike="noStrike">
              <a:solidFill>
                <a:srgbClr val="b4c181"/>
              </a:solidFill>
              <a:latin typeface="Microsoft Sans Serif"/>
              <a:ea typeface="Times New Roman"/>
            </a:endParaRPr>
          </a:p>
          <a:p>
            <a:pPr>
              <a:lnSpc>
                <a:spcPct val="150000"/>
              </a:lnSpc>
            </a:pPr>
            <a:r>
              <a:rPr b="0" lang="ru-RU" sz="2000" spc="-1" strike="noStrike">
                <a:solidFill>
                  <a:srgbClr val="b4c181"/>
                </a:solidFill>
                <a:latin typeface="Microsoft Sans Serif"/>
              </a:rPr>
              <a:t>где ρ — нормаль к прямой, проведенная из начала координат, θ — угол, между нормалью и осью абсцисс.</a:t>
            </a:r>
            <a:endParaRPr b="0" lang="ru-RU" sz="2000" spc="-1" strike="noStrike">
              <a:solidFill>
                <a:srgbClr val="b4c181"/>
              </a:solidFill>
              <a:latin typeface="Microsoft Sans Serif"/>
              <a:ea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62000" y="1658520"/>
            <a:ext cx="16163280" cy="360"/>
          </a:xfrm>
          <a:custGeom>
            <a:avLst/>
            <a:gdLst/>
            <a:ahLst/>
            <a:rect l="l" t="t" r="r" b="b"/>
            <a:pathLst>
              <a:path w="16163925" h="0">
                <a:moveTo>
                  <a:pt x="0" y="0"/>
                </a:moveTo>
                <a:lnTo>
                  <a:pt x="16163924" y="0"/>
                </a:lnTo>
              </a:path>
            </a:pathLst>
          </a:custGeom>
          <a:noFill/>
          <a:ln w="66600">
            <a:solidFill>
              <a:srgbClr val="5c6f1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225720" y="2245680"/>
            <a:ext cx="646920" cy="685080"/>
          </a:xfrm>
          <a:custGeom>
            <a:avLst/>
            <a:gdLst/>
            <a:ahLst/>
            <a:rect l="l" t="t" r="r" b="b"/>
            <a:pathLst>
              <a:path w="647700" h="685800">
                <a:moveTo>
                  <a:pt x="647699" y="685799"/>
                </a:moveTo>
                <a:lnTo>
                  <a:pt x="0" y="685799"/>
                </a:lnTo>
                <a:lnTo>
                  <a:pt x="0" y="0"/>
                </a:lnTo>
                <a:lnTo>
                  <a:pt x="647699" y="0"/>
                </a:lnTo>
                <a:lnTo>
                  <a:pt x="647699" y="685799"/>
                </a:lnTo>
                <a:close/>
              </a:path>
            </a:pathLst>
          </a:custGeom>
          <a:solidFill>
            <a:srgbClr val="b4c18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object 4" descr=""/>
          <p:cNvPicPr/>
          <p:nvPr/>
        </p:nvPicPr>
        <p:blipFill>
          <a:blip r:embed="rId1"/>
          <a:stretch/>
        </p:blipFill>
        <p:spPr>
          <a:xfrm>
            <a:off x="1028880" y="4718880"/>
            <a:ext cx="6133320" cy="2189880"/>
          </a:xfrm>
          <a:prstGeom prst="rect">
            <a:avLst/>
          </a:prstGeom>
          <a:ln>
            <a:noFill/>
          </a:ln>
        </p:spPr>
      </p:pic>
      <p:pic>
        <p:nvPicPr>
          <p:cNvPr id="176" name="object 5" descr=""/>
          <p:cNvPicPr/>
          <p:nvPr/>
        </p:nvPicPr>
        <p:blipFill>
          <a:blip r:embed="rId2"/>
          <a:stretch/>
        </p:blipFill>
        <p:spPr>
          <a:xfrm>
            <a:off x="9885600" y="4714200"/>
            <a:ext cx="6152400" cy="2189880"/>
          </a:xfrm>
          <a:prstGeom prst="rect">
            <a:avLst/>
          </a:prstGeom>
          <a:ln>
            <a:noFill/>
          </a:ln>
        </p:spPr>
      </p:pic>
      <p:sp>
        <p:nvSpPr>
          <p:cNvPr id="177" name="CustomShape 3"/>
          <p:cNvSpPr/>
          <p:nvPr/>
        </p:nvSpPr>
        <p:spPr>
          <a:xfrm>
            <a:off x="2080440" y="514800"/>
            <a:ext cx="13484160" cy="173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145" strike="noStrike">
                <a:solidFill>
                  <a:srgbClr val="b4c181"/>
                </a:solidFill>
                <a:latin typeface="Microsoft Sans Serif"/>
              </a:rPr>
              <a:t>ГЛАВА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49" strike="noStrike">
                <a:solidFill>
                  <a:srgbClr val="b4c181"/>
                </a:solidFill>
                <a:latin typeface="Microsoft Sans Serif"/>
              </a:rPr>
              <a:t>2.</a:t>
            </a:r>
            <a:r>
              <a:rPr b="1" lang="ru-RU" sz="4000" spc="9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75" strike="noStrike">
                <a:solidFill>
                  <a:srgbClr val="b4c181"/>
                </a:solidFill>
                <a:latin typeface="Microsoft Sans Serif"/>
              </a:rPr>
              <a:t>НОРМАЛИЗАЦИЯ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</a:rPr>
              <a:t> </a:t>
            </a:r>
            <a:r>
              <a:rPr b="1" lang="ru-RU" sz="4000" spc="-216" strike="noStrike">
                <a:solidFill>
                  <a:srgbClr val="b4c181"/>
                </a:solidFill>
                <a:latin typeface="Microsoft Sans Serif"/>
              </a:rPr>
              <a:t>ИЗОБРАЖЕНИЯ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1219320" y="2392200"/>
            <a:ext cx="691632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245" strike="noStrike">
                <a:solidFill>
                  <a:srgbClr val="b4c181"/>
                </a:solidFill>
                <a:latin typeface="Microsoft Sans Serif"/>
                <a:ea typeface="DejaVu Sans"/>
              </a:rPr>
              <a:t>Преобразование</a:t>
            </a:r>
            <a:r>
              <a:rPr b="0" lang="ru-RU" sz="3550" spc="-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114" strike="noStrike">
                <a:solidFill>
                  <a:srgbClr val="b4c181"/>
                </a:solidFill>
                <a:latin typeface="Microsoft Sans Serif"/>
                <a:ea typeface="DejaVu Sans"/>
              </a:rPr>
              <a:t>Хафа</a:t>
            </a:r>
            <a:endParaRPr b="0" lang="ru-RU" sz="355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1729440" y="7293960"/>
            <a:ext cx="4734000" cy="12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/>
          <a:p>
            <a:pPr marL="1158840" indent="-1146240">
              <a:lnSpc>
                <a:spcPct val="117000"/>
              </a:lnSpc>
              <a:spcBef>
                <a:spcPts val="96"/>
              </a:spcBef>
            </a:pPr>
            <a:r>
              <a:rPr b="0" lang="ru-RU" sz="23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4.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-1" strike="noStrike">
                <a:solidFill>
                  <a:srgbClr val="b4c181"/>
                </a:solidFill>
                <a:latin typeface="Microsoft Sans Serif"/>
                <a:ea typeface="DejaVu Sans"/>
              </a:rPr>
              <a:t>Вывод</a:t>
            </a:r>
            <a:r>
              <a:rPr b="0" lang="ru-RU" sz="2350" spc="29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06" strike="noStrike">
                <a:solidFill>
                  <a:srgbClr val="b4c181"/>
                </a:solidFill>
                <a:latin typeface="Microsoft Sans Serif"/>
                <a:ea typeface="DejaVu Sans"/>
              </a:rPr>
              <a:t>программы</a:t>
            </a:r>
            <a:r>
              <a:rPr b="0" lang="ru-RU" sz="2350" spc="26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71" strike="noStrike">
                <a:solidFill>
                  <a:srgbClr val="b4c181"/>
                </a:solidFill>
                <a:latin typeface="Microsoft Sans Serif"/>
                <a:ea typeface="DejaVu Sans"/>
              </a:rPr>
              <a:t>после </a:t>
            </a:r>
            <a:r>
              <a:rPr b="0" lang="ru-RU" sz="2350" spc="-60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2" strike="noStrike">
                <a:solidFill>
                  <a:srgbClr val="b4c181"/>
                </a:solidFill>
                <a:latin typeface="Microsoft Sans Serif"/>
                <a:ea typeface="DejaVu Sans"/>
              </a:rPr>
              <a:t>детектирования</a:t>
            </a:r>
            <a:endParaRPr b="0" lang="ru-RU" sz="235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10665000" y="7484400"/>
            <a:ext cx="45889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</a:t>
            </a:r>
            <a:r>
              <a:rPr b="0" lang="ru-RU" sz="2350" spc="1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5.</a:t>
            </a:r>
            <a:r>
              <a:rPr b="0" lang="ru-RU" sz="23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171" strike="noStrike">
                <a:solidFill>
                  <a:srgbClr val="b4c181"/>
                </a:solidFill>
                <a:latin typeface="Microsoft Sans Serif"/>
                <a:ea typeface="DejaVu Sans"/>
              </a:rPr>
              <a:t>Преобразование</a:t>
            </a:r>
            <a:r>
              <a:rPr b="0" lang="ru-RU" sz="2350" spc="2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86" strike="noStrike">
                <a:solidFill>
                  <a:srgbClr val="b4c181"/>
                </a:solidFill>
                <a:latin typeface="Microsoft Sans Serif"/>
                <a:ea typeface="DejaVu Sans"/>
              </a:rPr>
              <a:t>Хафа</a:t>
            </a:r>
            <a:endParaRPr b="0" lang="ru-RU" sz="235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ject 2" descr=""/>
          <p:cNvPicPr/>
          <p:nvPr/>
        </p:nvPicPr>
        <p:blipFill>
          <a:blip r:embed="rId1"/>
          <a:stretch/>
        </p:blipFill>
        <p:spPr>
          <a:xfrm>
            <a:off x="5283000" y="3531240"/>
            <a:ext cx="7724160" cy="572364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5082480" y="514800"/>
            <a:ext cx="74808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/>
          <a:p>
            <a:pPr marL="12600">
              <a:lnSpc>
                <a:spcPct val="100000"/>
              </a:lnSpc>
              <a:spcBef>
                <a:spcPts val="119"/>
              </a:spcBef>
            </a:pPr>
            <a:r>
              <a:rPr b="1" lang="ru-RU" sz="4000" spc="-145" strike="noStrike">
                <a:solidFill>
                  <a:srgbClr val="b4c181"/>
                </a:solidFill>
                <a:latin typeface="Microsoft Sans Serif"/>
                <a:ea typeface="DejaVu Sans"/>
              </a:rPr>
              <a:t>ГЛАВА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1" lang="ru-RU" sz="4000" spc="-49" strike="noStrike">
                <a:solidFill>
                  <a:srgbClr val="b4c181"/>
                </a:solidFill>
                <a:latin typeface="Microsoft Sans Serif"/>
                <a:ea typeface="DejaVu Sans"/>
              </a:rPr>
              <a:t>3.</a:t>
            </a:r>
            <a:r>
              <a:rPr b="1" lang="ru-RU" sz="4000" spc="7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1" lang="ru-RU" sz="4000" spc="-350" strike="noStrike">
                <a:solidFill>
                  <a:srgbClr val="b4c181"/>
                </a:solidFill>
                <a:latin typeface="Microsoft Sans Serif"/>
                <a:ea typeface="DejaVu Sans"/>
              </a:rPr>
              <a:t>СЕГМЕНТАЦИЯ</a:t>
            </a:r>
            <a:endParaRPr b="0" lang="ru-RU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136160" y="2321640"/>
            <a:ext cx="10383480" cy="55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ru-RU" sz="3550" spc="216" strike="noStrike">
                <a:solidFill>
                  <a:srgbClr val="b4c181"/>
                </a:solidFill>
                <a:latin typeface="Microsoft Sans Serif"/>
                <a:ea typeface="DejaVu Sans"/>
              </a:rPr>
              <a:t>Метод</a:t>
            </a:r>
            <a:r>
              <a:rPr b="0" lang="ru-RU" sz="3550" spc="3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180" strike="noStrike">
                <a:solidFill>
                  <a:srgbClr val="b4c181"/>
                </a:solidFill>
                <a:latin typeface="Microsoft Sans Serif"/>
                <a:ea typeface="DejaVu Sans"/>
              </a:rPr>
              <a:t>гистограммного</a:t>
            </a:r>
            <a:r>
              <a:rPr b="0" lang="ru-RU" sz="3550" spc="35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3550" spc="205" strike="noStrike">
                <a:solidFill>
                  <a:srgbClr val="b4c181"/>
                </a:solidFill>
                <a:latin typeface="Microsoft Sans Serif"/>
                <a:ea typeface="DejaVu Sans"/>
              </a:rPr>
              <a:t>анализа</a:t>
            </a:r>
            <a:endParaRPr b="0" lang="ru-RU" sz="355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8681040" y="9718920"/>
            <a:ext cx="1542600" cy="3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/>
          <a:p>
            <a:pPr marL="12600">
              <a:lnSpc>
                <a:spcPct val="100000"/>
              </a:lnSpc>
              <a:spcBef>
                <a:spcPts val="113"/>
              </a:spcBef>
            </a:pPr>
            <a:r>
              <a:rPr b="0" lang="ru-RU" sz="2350" spc="120" strike="noStrike">
                <a:solidFill>
                  <a:srgbClr val="b4c181"/>
                </a:solidFill>
                <a:latin typeface="Microsoft Sans Serif"/>
                <a:ea typeface="DejaVu Sans"/>
              </a:rPr>
              <a:t>Рис</a:t>
            </a:r>
            <a:r>
              <a:rPr b="0" lang="ru-RU" sz="2350" spc="-41" strike="noStrike">
                <a:solidFill>
                  <a:srgbClr val="b4c181"/>
                </a:solidFill>
                <a:latin typeface="Microsoft Sans Serif"/>
                <a:ea typeface="DejaVu Sans"/>
              </a:rPr>
              <a:t> </a:t>
            </a:r>
            <a:r>
              <a:rPr b="0" lang="ru-RU" sz="2350" spc="9" strike="noStrike">
                <a:solidFill>
                  <a:srgbClr val="b4c181"/>
                </a:solidFill>
                <a:latin typeface="Microsoft Sans Serif"/>
                <a:ea typeface="DejaVu Sans"/>
              </a:rPr>
              <a:t>5.</a:t>
            </a:r>
            <a:endParaRPr b="0" lang="ru-RU" sz="235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2021-05-31T20:56:46Z</dcterms:created>
  <dc:creator/>
  <dc:description/>
  <dc:language>ru-RU</dc:language>
  <cp:lastModifiedBy/>
  <dcterms:modified xsi:type="dcterms:W3CDTF">2021-06-01T13:34:39Z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PresentationFormat">
    <vt:lpwstr>On-screen Show (4:3)</vt:lpwstr>
  </property>
  <property fmtid="{D5CDD505-2E9C-101B-9397-08002B2CF9AE}" pid="6" name="ScaleCrop">
    <vt:bool>0</vt:bool>
  </property>
  <property fmtid="{D5CDD505-2E9C-101B-9397-08002B2CF9AE}" pid="7" name="ShareDoc">
    <vt:bool>0</vt:bool>
  </property>
</Properties>
</file>